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33.xml" ContentType="application/vnd.openxmlformats-officedocument.presentationml.slide+xml"/>
  <Default Extension="bin" ContentType="application/vnd.openxmlformats-officedocument.presentationml.printerSettings"/>
  <Override PartName="/ppt/notesSlides/notesSlide30.xml" ContentType="application/vnd.openxmlformats-officedocument.presentationml.notesSlide+xml"/>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commentAuthors.xml" ContentType="application/vnd.openxmlformats-officedocument.presentationml.commentAuthors+xml"/>
  <Override PartName="/ppt/slides/slide56.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notesSlides/notesSlide34.xml" ContentType="application/vnd.openxmlformats-officedocument.presentationml.notesSlide+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46.xml" ContentType="application/vnd.openxmlformats-officedocument.presentationml.slide+xml"/>
  <Override PartName="/ppt/notesSlides/notesSlide41.xml" ContentType="application/vnd.openxmlformats-officedocument.presentationml.notesSlide+xml"/>
  <Override PartName="/ppt/notesSlides/notesSlide8.xml" ContentType="application/vnd.openxmlformats-officedocument.presentationml.notesSlide+xml"/>
  <Override PartName="/ppt/slides/slide70.xml" ContentType="application/vnd.openxmlformats-officedocument.presentationml.slide+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69.xml" ContentType="application/vnd.openxmlformats-officedocument.presentationml.slide+xml"/>
  <Override PartName="/ppt/slides/slide72.xml" ContentType="application/vnd.openxmlformats-officedocument.presentationml.slide+xml"/>
  <Override PartName="/ppt/notesSlides/notesSlide31.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comments/comment1.xml" ContentType="application/vnd.openxmlformats-officedocument.presentationml.comments+xml"/>
  <Override PartName="/ppt/slides/slide57.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notesSlides/notesSlide35.xml" ContentType="application/vnd.openxmlformats-officedocument.presentationml.notesSlide+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theme/theme2.xml" ContentType="application/vnd.openxmlformats-officedocument.theme+xml"/>
  <Override PartName="/ppt/handoutMasters/handoutMaster1.xml" ContentType="application/vnd.openxmlformats-officedocument.presentationml.handoutMaster+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47.xml" ContentType="application/vnd.openxmlformats-officedocument.presentationml.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notesSlides/notesSlide42.xml" ContentType="application/vnd.openxmlformats-officedocument.presentationml.notesSlide+xml"/>
  <Override PartName="/ppt/slides/slide71.xml" ContentType="application/vnd.openxmlformats-officedocument.presentationml.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slides/slide63.xml" ContentType="application/vnd.openxmlformats-officedocument.presentationml.slide+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notesSlides/notesSlide10.xml" ContentType="application/vnd.openxmlformats-officedocument.presentationml.notesSlide+xml"/>
  <Override PartName="/ppt/slides/slide32.xml" ContentType="application/vnd.openxmlformats-officedocument.presentationml.slide+xml"/>
  <Override PartName="/ppt/viewProps.xml" ContentType="application/vnd.openxmlformats-officedocument.presentationml.viewProps+xml"/>
  <Override PartName="/ppt/slideLayouts/slideLayout7.xml" ContentType="application/vnd.openxmlformats-officedocument.presentationml.slideLayout+xml"/>
  <Override PartName="/ppt/slides/slide29.xml" ContentType="application/vnd.openxmlformats-officedocument.presentationml.slide+xml"/>
  <Override PartName="/ppt/notesSlides/notesSlide43.xml" ContentType="application/vnd.openxmlformats-officedocument.presentationml.notes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notesSlides/notesSlide33.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slides/slide59.xml" ContentType="application/vnd.openxmlformats-officedocument.presentationml.slide+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notesSlides/notesSlide40.xml" ContentType="application/vnd.openxmlformats-officedocument.presentationml.notesSlide+xml"/>
  <Default Extension="pdf" ContentType="application/pdf"/>
  <Override PartName="/ppt/notesSlides/notesSlide39.xml" ContentType="application/vnd.openxmlformats-officedocument.presentationml.notesSlide+xml"/>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74"/>
  </p:notesMasterIdLst>
  <p:handoutMasterIdLst>
    <p:handoutMasterId r:id="rId75"/>
  </p:handoutMasterIdLst>
  <p:sldIdLst>
    <p:sldId id="256" r:id="rId2"/>
    <p:sldId id="517" r:id="rId3"/>
    <p:sldId id="430" r:id="rId4"/>
    <p:sldId id="429" r:id="rId5"/>
    <p:sldId id="434" r:id="rId6"/>
    <p:sldId id="536" r:id="rId7"/>
    <p:sldId id="537" r:id="rId8"/>
    <p:sldId id="519" r:id="rId9"/>
    <p:sldId id="535" r:id="rId10"/>
    <p:sldId id="456" r:id="rId11"/>
    <p:sldId id="457" r:id="rId12"/>
    <p:sldId id="455" r:id="rId13"/>
    <p:sldId id="512" r:id="rId14"/>
    <p:sldId id="513" r:id="rId15"/>
    <p:sldId id="529" r:id="rId16"/>
    <p:sldId id="526" r:id="rId17"/>
    <p:sldId id="514" r:id="rId18"/>
    <p:sldId id="494" r:id="rId19"/>
    <p:sldId id="478" r:id="rId20"/>
    <p:sldId id="502" r:id="rId21"/>
    <p:sldId id="432" r:id="rId22"/>
    <p:sldId id="504" r:id="rId23"/>
    <p:sldId id="505" r:id="rId24"/>
    <p:sldId id="506" r:id="rId25"/>
    <p:sldId id="507" r:id="rId26"/>
    <p:sldId id="508" r:id="rId27"/>
    <p:sldId id="509" r:id="rId28"/>
    <p:sldId id="510" r:id="rId29"/>
    <p:sldId id="511" r:id="rId30"/>
    <p:sldId id="520" r:id="rId31"/>
    <p:sldId id="385" r:id="rId32"/>
    <p:sldId id="398" r:id="rId33"/>
    <p:sldId id="412" r:id="rId34"/>
    <p:sldId id="388" r:id="rId35"/>
    <p:sldId id="389" r:id="rId36"/>
    <p:sldId id="415" r:id="rId37"/>
    <p:sldId id="414" r:id="rId38"/>
    <p:sldId id="391" r:id="rId39"/>
    <p:sldId id="452" r:id="rId40"/>
    <p:sldId id="480" r:id="rId41"/>
    <p:sldId id="521" r:id="rId42"/>
    <p:sldId id="481" r:id="rId43"/>
    <p:sldId id="482" r:id="rId44"/>
    <p:sldId id="483" r:id="rId45"/>
    <p:sldId id="484" r:id="rId46"/>
    <p:sldId id="497" r:id="rId47"/>
    <p:sldId id="485" r:id="rId48"/>
    <p:sldId id="486" r:id="rId49"/>
    <p:sldId id="493" r:id="rId50"/>
    <p:sldId id="488" r:id="rId51"/>
    <p:sldId id="459" r:id="rId52"/>
    <p:sldId id="461" r:id="rId53"/>
    <p:sldId id="462" r:id="rId54"/>
    <p:sldId id="463" r:id="rId55"/>
    <p:sldId id="464" r:id="rId56"/>
    <p:sldId id="465" r:id="rId57"/>
    <p:sldId id="466" r:id="rId58"/>
    <p:sldId id="467" r:id="rId59"/>
    <p:sldId id="435" r:id="rId60"/>
    <p:sldId id="469" r:id="rId61"/>
    <p:sldId id="531" r:id="rId62"/>
    <p:sldId id="532" r:id="rId63"/>
    <p:sldId id="547" r:id="rId64"/>
    <p:sldId id="533" r:id="rId65"/>
    <p:sldId id="534" r:id="rId66"/>
    <p:sldId id="499" r:id="rId67"/>
    <p:sldId id="500" r:id="rId68"/>
    <p:sldId id="524" r:id="rId69"/>
    <p:sldId id="343" r:id="rId70"/>
    <p:sldId id="473" r:id="rId71"/>
    <p:sldId id="516" r:id="rId72"/>
    <p:sldId id="393" r:id="rId7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Wendy" initials="W" lastIdx="1"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clrMode="bw"/>
  <p:clrMru>
    <a:srgbClr val="FFCD0F"/>
    <a:srgbClr val="FE983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Objects="1">
      <p:cViewPr varScale="1">
        <p:scale>
          <a:sx n="95" d="100"/>
          <a:sy n="95" d="100"/>
        </p:scale>
        <p:origin x="-728"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51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theme" Target="theme/theme1.xml"/><Relationship Id="rId81"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notesMaster" Target="notesMasters/notesMaster1.xml"/><Relationship Id="rId75" Type="http://schemas.openxmlformats.org/officeDocument/2006/relationships/handoutMaster" Target="handoutMasters/handoutMaster1.xml"/><Relationship Id="rId76" Type="http://schemas.openxmlformats.org/officeDocument/2006/relationships/printerSettings" Target="printerSettings/printerSettings1.bin"/><Relationship Id="rId77" Type="http://schemas.openxmlformats.org/officeDocument/2006/relationships/commentAuthors" Target="commentAuthors.xml"/><Relationship Id="rId78" Type="http://schemas.openxmlformats.org/officeDocument/2006/relationships/presProps" Target="presProps.xml"/><Relationship Id="rId79" Type="http://schemas.openxmlformats.org/officeDocument/2006/relationships/viewProps" Target="viewProp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 authorId="0" dt="2010-07-07T09:29:50.319" idx="1">
    <p:pos x="3952" y="3408"/>
    <p:text>Yes, the youth version of the VIA can be accessed from both websites: It has 198 MC questions and takes about 45 minutes to complete. It is suitable for youth aged 10-17.</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CED4601-ED4F-1246-840B-17F1D031C796}" type="datetimeFigureOut">
              <a:rPr lang="en-US" smtClean="0"/>
              <a:pPr/>
              <a:t>9/28/11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28D8F19-2FFD-3D46-AC54-6A2851C6196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entury Gothic"/>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entury Gothic"/>
              </a:defRPr>
            </a:lvl1pPr>
          </a:lstStyle>
          <a:p>
            <a:fld id="{2CDE3C19-6E60-884F-B01D-929E3B0A74D7}" type="datetimeFigureOut">
              <a:rPr lang="en-US" smtClean="0"/>
              <a:pPr/>
              <a:t>9/28/11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entury Gothic"/>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entury Gothic"/>
              </a:defRPr>
            </a:lvl1pPr>
          </a:lstStyle>
          <a:p>
            <a:fld id="{2D05134C-441E-FE4F-80A2-1F2090674256}"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Century Gothic"/>
        <a:ea typeface="+mn-ea"/>
        <a:cs typeface="+mn-cs"/>
      </a:defRPr>
    </a:lvl1pPr>
    <a:lvl2pPr marL="457200" algn="l" defTabSz="457200" rtl="0" eaLnBrk="1" latinLnBrk="0" hangingPunct="1">
      <a:defRPr sz="1200" kern="1200">
        <a:solidFill>
          <a:schemeClr val="tx1"/>
        </a:solidFill>
        <a:latin typeface="Century Gothic"/>
        <a:ea typeface="+mn-ea"/>
        <a:cs typeface="+mn-cs"/>
      </a:defRPr>
    </a:lvl2pPr>
    <a:lvl3pPr marL="914400" algn="l" defTabSz="457200" rtl="0" eaLnBrk="1" latinLnBrk="0" hangingPunct="1">
      <a:defRPr sz="1200" kern="1200">
        <a:solidFill>
          <a:schemeClr val="tx1"/>
        </a:solidFill>
        <a:latin typeface="Century Gothic"/>
        <a:ea typeface="+mn-ea"/>
        <a:cs typeface="+mn-cs"/>
      </a:defRPr>
    </a:lvl3pPr>
    <a:lvl4pPr marL="1371600" algn="l" defTabSz="457200" rtl="0" eaLnBrk="1" latinLnBrk="0" hangingPunct="1">
      <a:defRPr sz="1200" kern="1200">
        <a:solidFill>
          <a:schemeClr val="tx1"/>
        </a:solidFill>
        <a:latin typeface="Century Gothic"/>
        <a:ea typeface="+mn-ea"/>
        <a:cs typeface="+mn-cs"/>
      </a:defRPr>
    </a:lvl4pPr>
    <a:lvl5pPr marL="1828800" algn="l" defTabSz="457200" rtl="0" eaLnBrk="1" latinLnBrk="0" hangingPunct="1">
      <a:defRPr sz="1200" kern="1200">
        <a:solidFill>
          <a:schemeClr val="tx1"/>
        </a:solidFill>
        <a:latin typeface="Century Gothic"/>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D05134C-441E-FE4F-80A2-1F2090674256}"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55625D8F-8E87-8C4B-9C7C-BCAE663391FD}" type="slidenum">
              <a:rPr lang="en-US" sz="1200" b="0">
                <a:latin typeface="Century Gothic" charset="0"/>
                <a:ea typeface="ＭＳ Ｐゴシック" charset="-128"/>
                <a:cs typeface="ＭＳ Ｐゴシック" charset="-128"/>
              </a:rPr>
              <a:pPr algn="r"/>
              <a:t>24</a:t>
            </a:fld>
            <a:endParaRPr lang="en-US" sz="1200" b="0">
              <a:latin typeface="Century Gothic" charset="0"/>
              <a:ea typeface="ＭＳ Ｐゴシック" charset="-128"/>
              <a:cs typeface="ＭＳ Ｐゴシック" charset="-128"/>
            </a:endParaRPr>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078FCF73-D00A-0E40-8812-39698187AF62}" type="slidenum">
              <a:rPr lang="en-US" sz="1200" b="0">
                <a:latin typeface="Century Gothic" charset="0"/>
                <a:ea typeface="ＭＳ Ｐゴシック" charset="-128"/>
                <a:cs typeface="ＭＳ Ｐゴシック" charset="-128"/>
              </a:rPr>
              <a:pPr algn="r"/>
              <a:t>25</a:t>
            </a:fld>
            <a:endParaRPr lang="en-US" sz="1200" b="0">
              <a:latin typeface="Century Gothic" charset="0"/>
              <a:ea typeface="ＭＳ Ｐゴシック" charset="-128"/>
              <a:cs typeface="ＭＳ Ｐゴシック" charset="-128"/>
            </a:endParaRPr>
          </a:p>
        </p:txBody>
      </p:sp>
      <p:sp>
        <p:nvSpPr>
          <p:cNvPr id="29699" name="Rectangle 2"/>
          <p:cNvSpPr>
            <a:spLocks noGrp="1" noRot="1" noChangeAspect="1" noChangeArrowheads="1" noTextEdit="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4745DB0B-C7D8-B947-B4B0-435542E46BB6}" type="slidenum">
              <a:rPr lang="en-US" sz="1200" b="0">
                <a:latin typeface="Century Gothic" charset="0"/>
                <a:ea typeface="ＭＳ Ｐゴシック" charset="-128"/>
                <a:cs typeface="ＭＳ Ｐゴシック" charset="-128"/>
              </a:rPr>
              <a:pPr algn="r"/>
              <a:t>26</a:t>
            </a:fld>
            <a:endParaRPr lang="en-US" sz="1200" b="0">
              <a:latin typeface="Century Gothic" charset="0"/>
              <a:ea typeface="ＭＳ Ｐゴシック" charset="-128"/>
              <a:cs typeface="ＭＳ Ｐゴシック" charset="-128"/>
            </a:endParaRPr>
          </a:p>
        </p:txBody>
      </p:sp>
      <p:sp>
        <p:nvSpPr>
          <p:cNvPr id="31747" name="Rectangle 2"/>
          <p:cNvSpPr>
            <a:spLocks noGrp="1" noRot="1" noChangeAspect="1" noChangeArrowheads="1" noTextEdit="1"/>
          </p:cNvSpPr>
          <p:nvPr>
            <p:ph type="sldImg"/>
          </p:nvPr>
        </p:nvSpPr>
        <p:spPr>
          <a:solidFill>
            <a:srgbClr val="FFFFFF"/>
          </a:solidFill>
          <a:ln/>
        </p:spPr>
      </p:sp>
      <p:sp>
        <p:nvSpPr>
          <p:cNvPr id="317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84AC28BC-8E43-824C-8679-11F78CB55AD1}" type="slidenum">
              <a:rPr lang="en-US" sz="1200" b="0">
                <a:latin typeface="Century Gothic" charset="0"/>
                <a:ea typeface="ＭＳ Ｐゴシック" charset="-128"/>
                <a:cs typeface="ＭＳ Ｐゴシック" charset="-128"/>
              </a:rPr>
              <a:pPr algn="r"/>
              <a:t>27</a:t>
            </a:fld>
            <a:endParaRPr lang="en-US" sz="1200" b="0">
              <a:latin typeface="Century Gothic" charset="0"/>
              <a:ea typeface="ＭＳ Ｐゴシック" charset="-128"/>
              <a:cs typeface="ＭＳ Ｐゴシック" charset="-128"/>
            </a:endParaRPr>
          </a:p>
        </p:txBody>
      </p:sp>
      <p:sp>
        <p:nvSpPr>
          <p:cNvPr id="33795" name="Rectangle 2"/>
          <p:cNvSpPr>
            <a:spLocks noGrp="1" noRot="1" noChangeAspect="1" noChangeArrowheads="1" noTextEdit="1"/>
          </p:cNvSpPr>
          <p:nvPr>
            <p:ph type="sldImg"/>
          </p:nvPr>
        </p:nvSpPr>
        <p:spPr>
          <a:solidFill>
            <a:srgbClr val="FFFFFF"/>
          </a:solidFill>
          <a:ln/>
        </p:spPr>
      </p:sp>
      <p:sp>
        <p:nvSpPr>
          <p:cNvPr id="33796" name="Rectangle 3"/>
          <p:cNvSpPr>
            <a:spLocks noGrp="1" noChangeArrowheads="1"/>
          </p:cNvSpPr>
          <p:nvPr>
            <p:ph type="body" idx="1"/>
          </p:nvPr>
        </p:nvSpPr>
        <p:spPr>
          <a:noFill/>
          <a:ln>
            <a:solidFill>
              <a:srgbClr val="000000"/>
            </a:solid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BBBFF1F0-612D-1147-8CD5-43EA38A5C472}" type="slidenum">
              <a:rPr lang="en-US" sz="1200" b="0">
                <a:latin typeface="Century Gothic" charset="0"/>
                <a:ea typeface="ＭＳ Ｐゴシック" charset="-128"/>
                <a:cs typeface="ＭＳ Ｐゴシック" charset="-128"/>
              </a:rPr>
              <a:pPr algn="r"/>
              <a:t>28</a:t>
            </a:fld>
            <a:endParaRPr lang="en-US" sz="1200" b="0">
              <a:latin typeface="Century Gothic" charset="0"/>
              <a:ea typeface="ＭＳ Ｐゴシック" charset="-128"/>
              <a:cs typeface="ＭＳ Ｐゴシック" charset="-128"/>
            </a:endParaRPr>
          </a:p>
        </p:txBody>
      </p:sp>
      <p:sp>
        <p:nvSpPr>
          <p:cNvPr id="35843" name="Rectangle 2"/>
          <p:cNvSpPr>
            <a:spLocks noGrp="1" noRot="1" noChangeAspect="1" noChangeArrowheads="1" noTextEdit="1"/>
          </p:cNvSpPr>
          <p:nvPr>
            <p:ph type="sldImg"/>
          </p:nvPr>
        </p:nvSpPr>
        <p:spPr>
          <a:solidFill>
            <a:srgbClr val="FFFFFF"/>
          </a:solidFill>
          <a:ln/>
        </p:spPr>
      </p:sp>
      <p:sp>
        <p:nvSpPr>
          <p:cNvPr id="35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37891" name="Rectangle 3"/>
          <p:cNvSpPr>
            <a:spLocks noGrp="1" noChangeArrowheads="1"/>
          </p:cNvSpPr>
          <p:nvPr>
            <p:ph type="body" idx="1"/>
          </p:nvPr>
        </p:nvSpPr>
        <p:spPr>
          <a:solidFill>
            <a:srgbClr val="FFFFFF"/>
          </a:solidFill>
          <a:ln>
            <a:solidFill>
              <a:srgbClr val="000000"/>
            </a:solidFill>
          </a:ln>
        </p:spPr>
        <p:txBody>
          <a:bodyPr lIns="91432" tIns="45716" rIns="91432" bIns="45716"/>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B3D2BF10-5BCC-CA4E-AC55-6A5F6985226C}" type="slidenum">
              <a:rPr lang="en-US" sz="1200" b="0"/>
              <a:pPr algn="r"/>
              <a:t>30</a:t>
            </a:fld>
            <a:endParaRPr lang="en-US" sz="1200" b="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2"/>
          <p:cNvSpPr>
            <a:spLocks noGrp="1" noRot="1" noChangeAspect="1" noChangeArrowheads="1"/>
          </p:cNvSpPr>
          <p:nvPr>
            <p:ph type="sldImg"/>
          </p:nvPr>
        </p:nvSpPr>
        <p:spPr>
          <a:solidFill>
            <a:srgbClr val="FFFFFF"/>
          </a:solidFill>
          <a:ln/>
        </p:spPr>
      </p:sp>
      <p:sp>
        <p:nvSpPr>
          <p:cNvPr id="60419" name="Rectangle 3"/>
          <p:cNvSpPr>
            <a:spLocks noGrp="1" noChangeArrowheads="1"/>
          </p:cNvSpPr>
          <p:nvPr>
            <p:ph type="body" idx="1"/>
          </p:nvPr>
        </p:nvSpPr>
        <p:spPr>
          <a:solidFill>
            <a:srgbClr val="FFFFFF"/>
          </a:solidFill>
          <a:ln>
            <a:solidFill>
              <a:srgbClr val="000000"/>
            </a:solidFill>
          </a:ln>
        </p:spPr>
        <p:txBody>
          <a:bodyPr lIns="91432" tIns="45716" rIns="91432" bIns="45716"/>
          <a:lstStyle/>
          <a:p>
            <a:endParaRPr lang="en-US">
              <a:ea typeface="ＭＳ Ｐゴシック" charset="-128"/>
              <a:cs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B7615AF9-0A33-9D4F-BFB9-EF184A8DF92D}" type="slidenum">
              <a:rPr lang="en-US" sz="1100" b="0">
                <a:latin typeface="Century Gothic"/>
              </a:rPr>
              <a:pPr algn="r"/>
              <a:t>32</a:t>
            </a:fld>
            <a:endParaRPr lang="en-US" sz="1100" b="0" dirty="0">
              <a:latin typeface="Century Gothic"/>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endParaRPr lang="en-AU" dirty="0">
              <a:ea typeface="ＭＳ Ｐゴシック" charset="-128"/>
              <a:cs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B7615AF9-0A33-9D4F-BFB9-EF184A8DF92D}" type="slidenum">
              <a:rPr lang="en-US" sz="1100" b="0">
                <a:latin typeface="Century Gothic"/>
              </a:rPr>
              <a:pPr algn="r"/>
              <a:t>33</a:t>
            </a:fld>
            <a:endParaRPr lang="en-US" sz="1100" b="0" dirty="0">
              <a:latin typeface="Century Gothic"/>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endParaRPr lang="en-AU" dirty="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39225E05-E813-8243-97FE-74C74C481F35}" type="slidenum">
              <a:rPr lang="en-US" sz="1200" b="0"/>
              <a:pPr algn="r"/>
              <a:t>2</a:t>
            </a:fld>
            <a:endParaRPr lang="en-US" sz="1200" b="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B7615AF9-0A33-9D4F-BFB9-EF184A8DF92D}" type="slidenum">
              <a:rPr lang="en-US" sz="1100" b="0">
                <a:latin typeface="Century Gothic"/>
              </a:rPr>
              <a:pPr algn="r"/>
              <a:t>34</a:t>
            </a:fld>
            <a:endParaRPr lang="en-US" sz="1100" b="0" dirty="0">
              <a:latin typeface="Century Gothic"/>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endParaRPr lang="en-US" dirty="0" smtClean="0">
              <a:ea typeface="ＭＳ Ｐゴシック" charset="-128"/>
              <a:cs typeface="ＭＳ Ｐゴシック" charset="-128"/>
            </a:endParaRPr>
          </a:p>
          <a:p>
            <a:endParaRPr lang="en-AU" dirty="0">
              <a:ea typeface="ＭＳ Ｐゴシック" charset="-128"/>
              <a:cs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70D3B402-53F4-B340-A4C2-1D46258F4998}" type="slidenum">
              <a:rPr lang="en-US" sz="1100" b="0">
                <a:latin typeface="Century Gothic"/>
              </a:rPr>
              <a:pPr algn="r"/>
              <a:t>35</a:t>
            </a:fld>
            <a:endParaRPr lang="en-US" sz="1100" b="0" dirty="0">
              <a:latin typeface="Century Gothic"/>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endParaRPr lang="en-US" dirty="0" smtClean="0">
              <a:ea typeface="ＭＳ Ｐゴシック" charset="-128"/>
              <a:cs typeface="ＭＳ Ｐゴシック" charset="-128"/>
            </a:endParaRPr>
          </a:p>
          <a:p>
            <a:endParaRPr lang="en-AU" dirty="0">
              <a:ea typeface="ＭＳ Ｐゴシック" charset="-128"/>
              <a:cs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1DF84753-261F-D14F-84D7-CB58898A0942}" type="slidenum">
              <a:rPr lang="en-US" sz="1100" b="0">
                <a:latin typeface="Century Gothic"/>
              </a:rPr>
              <a:pPr algn="r"/>
              <a:t>36</a:t>
            </a:fld>
            <a:endParaRPr lang="en-US" sz="1100" b="0" dirty="0">
              <a:latin typeface="Century Gothic"/>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endParaRPr lang="en-AU" dirty="0">
              <a:ea typeface="ＭＳ Ｐゴシック" charset="-128"/>
              <a:cs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1DF84753-261F-D14F-84D7-CB58898A0942}" type="slidenum">
              <a:rPr lang="en-US" sz="1100" b="0">
                <a:latin typeface="Century Gothic"/>
              </a:rPr>
              <a:pPr algn="r"/>
              <a:t>37</a:t>
            </a:fld>
            <a:endParaRPr lang="en-US" sz="1100" b="0" dirty="0">
              <a:latin typeface="Century Gothic"/>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endParaRPr lang="en-AU" dirty="0">
              <a:ea typeface="ＭＳ Ｐゴシック" charset="-128"/>
              <a:cs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86493" tIns="43247" rIns="86493" bIns="43247" anchor="b">
            <a:prstTxWarp prst="textNoShape">
              <a:avLst/>
            </a:prstTxWarp>
          </a:bodyPr>
          <a:lstStyle/>
          <a:p>
            <a:pPr algn="r"/>
            <a:fld id="{04ACBB13-0DEB-2F4A-A3C7-89E52986F420}" type="slidenum">
              <a:rPr lang="en-US" sz="1100" b="0">
                <a:latin typeface="Century Gothic"/>
              </a:rPr>
              <a:pPr algn="r"/>
              <a:t>38</a:t>
            </a:fld>
            <a:endParaRPr lang="en-US" sz="1100" b="0" dirty="0">
              <a:latin typeface="Century Gothic"/>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endParaRPr lang="en-AU" dirty="0">
              <a:ea typeface="ＭＳ Ｐゴシック" charset="-128"/>
              <a:cs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FCD44D6-0F9D-9342-808D-CA21E163E778}" type="slidenum">
              <a:rPr lang="en-US"/>
              <a:pPr/>
              <a:t>40</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FCD44D6-0F9D-9342-808D-CA21E163E778}" type="slidenum">
              <a:rPr lang="en-US"/>
              <a:pPr/>
              <a:t>41</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9AFDA81F-A164-2E43-A8D8-852CCBE063BB}" type="slidenum">
              <a:rPr lang="en-US"/>
              <a:pPr/>
              <a:t>42</a:t>
            </a:fld>
            <a:endParaRPr lang="en-US"/>
          </a:p>
        </p:txBody>
      </p:sp>
      <p:sp>
        <p:nvSpPr>
          <p:cNvPr id="49155" name="Rectangle 2"/>
          <p:cNvSpPr>
            <a:spLocks noGrp="1" noRot="1" noChangeAspect="1" noChangeArrowheads="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B629269-8688-E74E-B13F-66721A47DE2C}" type="slidenum">
              <a:rPr lang="en-US"/>
              <a:pPr/>
              <a:t>43</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E297E111-1DF2-7040-BFF5-DE936D18F425}" type="slidenum">
              <a:rPr lang="en-US"/>
              <a:pPr/>
              <a:t>44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B3D2BF10-5BCC-CA4E-AC55-6A5F6985226C}" type="slidenum">
              <a:rPr lang="en-US" sz="1200" b="0"/>
              <a:pPr algn="r"/>
              <a:t>8</a:t>
            </a:fld>
            <a:endParaRPr lang="en-US" sz="1200" b="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B5149919-8D92-D34A-97ED-53E760C4EB65}" type="slidenum">
              <a:rPr lang="en-US"/>
              <a:pPr/>
              <a:t>45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F6065DF1-C30B-A94D-BB73-51E7E4CF1F16}" type="slidenum">
              <a:rPr lang="en-US"/>
              <a:pPr/>
              <a:t>46</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8C8B9B3D-BE47-A34B-94E2-1AF63814BF79}" type="slidenum">
              <a:rPr lang="en-US"/>
              <a:pPr/>
              <a:t>47</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F00FE683-9CEA-A045-AC9A-5738D0779B4F}" type="slidenum">
              <a:rPr lang="en-US"/>
              <a:pPr/>
              <a:t>48</a:t>
            </a:fld>
            <a:endParaRPr lang="en-US"/>
          </a:p>
        </p:txBody>
      </p:sp>
      <p:sp>
        <p:nvSpPr>
          <p:cNvPr id="65539" name="Rectangle 2"/>
          <p:cNvSpPr>
            <a:spLocks noGrp="1" noRot="1" noChangeAspect="1" noChangeArrowheads="1"/>
          </p:cNvSpPr>
          <p:nvPr>
            <p:ph type="sldImg"/>
          </p:nvPr>
        </p:nvSpPr>
        <p:spPr>
          <a:solidFill>
            <a:srgbClr val="FFFFFF"/>
          </a:solidFill>
          <a:ln/>
        </p:spPr>
      </p:sp>
      <p:sp>
        <p:nvSpPr>
          <p:cNvPr id="65540"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30791D9A-7536-634D-BC41-8F93CABF394D}" type="slidenum">
              <a:rPr lang="en-US"/>
              <a:pPr/>
              <a:t>49</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0C978D38-8A8F-2E45-8F5C-9F5E815E28CE}" type="slidenum">
              <a:rPr lang="en-US"/>
              <a:pPr/>
              <a:t>50</a:t>
            </a:fld>
            <a:endParaRPr lang="en-US"/>
          </a:p>
        </p:txBody>
      </p:sp>
      <p:sp>
        <p:nvSpPr>
          <p:cNvPr id="69635" name="Rectangle 2"/>
          <p:cNvSpPr>
            <a:spLocks noGrp="1" noRot="1" noChangeAspect="1" noChangeArrowheads="1"/>
          </p:cNvSpPr>
          <p:nvPr>
            <p:ph type="sldImg"/>
          </p:nvPr>
        </p:nvSpPr>
        <p:spPr>
          <a:solidFill>
            <a:srgbClr val="FFFFFF"/>
          </a:solidFill>
          <a:ln/>
        </p:spPr>
      </p:sp>
      <p:sp>
        <p:nvSpPr>
          <p:cNvPr id="69636"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6A8FF2-7C99-9345-B582-617E34E18A5D}" type="slidenum">
              <a:rPr lang="en-US"/>
              <a:pPr/>
              <a:t>60</a:t>
            </a:fld>
            <a:endParaRPr lang="en-US"/>
          </a:p>
        </p:txBody>
      </p:sp>
      <p:sp>
        <p:nvSpPr>
          <p:cNvPr id="6349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34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69E5DC80-05F0-CB4D-BAAC-63FE5E22A846}" type="slidenum">
              <a:rPr lang="en-US" sz="1200" b="0"/>
              <a:pPr algn="r"/>
              <a:t>66</a:t>
            </a:fld>
            <a:endParaRPr lang="en-US" sz="1200" b="0"/>
          </a:p>
        </p:txBody>
      </p:sp>
      <p:sp>
        <p:nvSpPr>
          <p:cNvPr id="121859" name="Rectangle 1026"/>
          <p:cNvSpPr>
            <a:spLocks noGrp="1" noRot="1" noChangeAspect="1" noChangeArrowheads="1"/>
          </p:cNvSpPr>
          <p:nvPr>
            <p:ph type="sldImg"/>
          </p:nvPr>
        </p:nvSpPr>
        <p:spPr>
          <a:solidFill>
            <a:srgbClr val="FFFFFF"/>
          </a:solidFill>
          <a:ln/>
        </p:spPr>
      </p:sp>
      <p:sp>
        <p:nvSpPr>
          <p:cNvPr id="121860"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1AF21CD8-0F65-5345-803A-D1216BCA238D}" type="slidenum">
              <a:rPr lang="en-US" sz="1200" b="0"/>
              <a:pPr algn="r"/>
              <a:t>67</a:t>
            </a:fld>
            <a:endParaRPr lang="en-US" sz="1200" b="0"/>
          </a:p>
        </p:txBody>
      </p:sp>
      <p:sp>
        <p:nvSpPr>
          <p:cNvPr id="123907" name="Rectangle 1026"/>
          <p:cNvSpPr>
            <a:spLocks noGrp="1" noRot="1" noChangeAspect="1" noChangeArrowheads="1"/>
          </p:cNvSpPr>
          <p:nvPr>
            <p:ph type="sldImg"/>
          </p:nvPr>
        </p:nvSpPr>
        <p:spPr>
          <a:solidFill>
            <a:srgbClr val="FFFFFF"/>
          </a:solidFill>
          <a:ln/>
        </p:spPr>
      </p:sp>
      <p:sp>
        <p:nvSpPr>
          <p:cNvPr id="123908"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1AF21CD8-0F65-5345-803A-D1216BCA238D}" type="slidenum">
              <a:rPr lang="en-US" sz="1200" b="0"/>
              <a:pPr algn="r"/>
              <a:t>68</a:t>
            </a:fld>
            <a:endParaRPr lang="en-US" sz="1200" b="0"/>
          </a:p>
        </p:txBody>
      </p:sp>
      <p:sp>
        <p:nvSpPr>
          <p:cNvPr id="123907" name="Rectangle 1026"/>
          <p:cNvSpPr>
            <a:spLocks noGrp="1" noRot="1" noChangeAspect="1" noChangeArrowheads="1"/>
          </p:cNvSpPr>
          <p:nvPr>
            <p:ph type="sldImg"/>
          </p:nvPr>
        </p:nvSpPr>
        <p:spPr>
          <a:solidFill>
            <a:srgbClr val="FFFFFF"/>
          </a:solidFill>
          <a:ln/>
        </p:spPr>
      </p:sp>
      <p:sp>
        <p:nvSpPr>
          <p:cNvPr id="123908"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27D0752B-4697-3143-9488-AFB388519854}" type="slidenum">
              <a:rPr lang="en-US" sz="1200" b="0"/>
              <a:pPr algn="r"/>
              <a:t>18</a:t>
            </a:fld>
            <a:endParaRPr lang="en-US" sz="1200" b="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2A7777-6F7E-8046-91CC-5440AEC9E54E}" type="slidenum">
              <a:rPr lang="en-US"/>
              <a:pPr/>
              <a:t>69</a:t>
            </a:fld>
            <a:endParaRPr lang="en-US"/>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6A8FF2-7C99-9345-B582-617E34E18A5D}" type="slidenum">
              <a:rPr lang="en-US"/>
              <a:pPr/>
              <a:t>70</a:t>
            </a:fld>
            <a:endParaRPr lang="en-US"/>
          </a:p>
        </p:txBody>
      </p:sp>
      <p:sp>
        <p:nvSpPr>
          <p:cNvPr id="6349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349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F748FAE4-DD79-E64B-864B-BEB78ECA5015}" type="slidenum">
              <a:rPr lang="en-US" sz="1200" b="0"/>
              <a:pPr algn="r"/>
              <a:t>71</a:t>
            </a:fld>
            <a:endParaRPr lang="en-US" sz="1200" b="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5F6C82D-CE19-CF4B-B2D0-BA99E6FF70CD}" type="slidenum">
              <a:rPr lang="en-US"/>
              <a:pPr/>
              <a:t>72</a:t>
            </a:fld>
            <a:endParaRPr lang="en-US"/>
          </a:p>
        </p:txBody>
      </p:sp>
      <p:sp>
        <p:nvSpPr>
          <p:cNvPr id="138243" name="Rectangle 2"/>
          <p:cNvSpPr>
            <a:spLocks noGrp="1" noRot="1" noChangeAspect="1" noChangeArrowheads="1"/>
          </p:cNvSpPr>
          <p:nvPr>
            <p:ph type="sldImg"/>
          </p:nvPr>
        </p:nvSpPr>
        <p:spPr>
          <a:solidFill>
            <a:srgbClr val="FFFFFF"/>
          </a:solidFill>
          <a:ln/>
        </p:spPr>
      </p:sp>
      <p:sp>
        <p:nvSpPr>
          <p:cNvPr id="1382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B3D2BF10-5BCC-CA4E-AC55-6A5F6985226C}" type="slidenum">
              <a:rPr lang="en-US" sz="1200" b="0"/>
              <a:pPr algn="r"/>
              <a:t>19</a:t>
            </a:fld>
            <a:endParaRPr lang="en-US" sz="1200" b="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46FD6A5C-40B6-FC4A-97F2-17FCA76383CA}" type="slidenum">
              <a:rPr lang="en-US" sz="1200" b="0">
                <a:latin typeface="Century Gothic" charset="0"/>
                <a:ea typeface="ヒラギノ角ゴ Pro W3" charset="-128"/>
                <a:cs typeface="ヒラギノ角ゴ Pro W3" charset="-128"/>
              </a:rPr>
              <a:pPr algn="r"/>
              <a:t>20</a:t>
            </a:fld>
            <a:endParaRPr lang="en-US" sz="1200" b="0">
              <a:latin typeface="Century Gothic" charset="0"/>
              <a:ea typeface="ヒラギノ角ゴ Pro W3" charset="-128"/>
              <a:cs typeface="ヒラギノ角ゴ Pro W3" charset="-128"/>
            </a:endParaRPr>
          </a:p>
        </p:txBody>
      </p:sp>
      <p:sp>
        <p:nvSpPr>
          <p:cNvPr id="19459" name="Rectangle 2"/>
          <p:cNvSpPr>
            <a:spLocks noGrp="1" noRot="1" noChangeAspect="1" noChangeArrowheads="1" noTextEdit="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03346A-3306-BF4F-8FE7-6E8D47556ECF}" type="slidenum">
              <a:rPr lang="en-US"/>
              <a:pPr/>
              <a:t>21</a:t>
            </a:fld>
            <a:endParaRPr lang="en-US"/>
          </a:p>
        </p:txBody>
      </p:sp>
      <p:sp>
        <p:nvSpPr>
          <p:cNvPr id="419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19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91CB021E-4B8D-3D4E-B30E-2152E899D89C}" type="slidenum">
              <a:rPr lang="en-US" sz="1200" b="0">
                <a:latin typeface="Century Gothic" charset="0"/>
                <a:ea typeface="ＭＳ Ｐゴシック" charset="-128"/>
                <a:cs typeface="ＭＳ Ｐゴシック" charset="-128"/>
              </a:rPr>
              <a:pPr algn="r"/>
              <a:t>22</a:t>
            </a:fld>
            <a:endParaRPr lang="en-US" sz="1200" b="0">
              <a:latin typeface="Century Gothic" charset="0"/>
              <a:ea typeface="ＭＳ Ｐゴシック" charset="-128"/>
              <a:cs typeface="ＭＳ Ｐゴシック" charset="-128"/>
            </a:endParaRPr>
          </a:p>
        </p:txBody>
      </p:sp>
      <p:sp>
        <p:nvSpPr>
          <p:cNvPr id="23555" name="Rectangle 2"/>
          <p:cNvSpPr>
            <a:spLocks noGrp="1" noRot="1" noChangeAspect="1" noChangeArrowheads="1" noTextEdit="1"/>
          </p:cNvSpPr>
          <p:nvPr>
            <p:ph type="sldImg"/>
          </p:nvPr>
        </p:nvSpPr>
        <p:spPr>
          <a:solidFill>
            <a:srgbClr val="FFFFFF"/>
          </a:solidFill>
          <a:ln/>
        </p:spPr>
      </p:sp>
      <p:sp>
        <p:nvSpPr>
          <p:cNvPr id="23556" name="Rectangle 3"/>
          <p:cNvSpPr>
            <a:spLocks noGrp="1" noChangeArrowheads="1"/>
          </p:cNvSpPr>
          <p:nvPr>
            <p:ph type="body" idx="1"/>
          </p:nvPr>
        </p:nvSpPr>
        <p:spPr>
          <a:noFill/>
          <a:ln>
            <a:solidFill>
              <a:srgbClr val="000000"/>
            </a:solid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C0A3A0B5-4895-F04A-A7E7-E4E08D1D499F}" type="slidenum">
              <a:rPr lang="en-US" sz="1200" b="0">
                <a:latin typeface="Century Gothic" charset="0"/>
                <a:ea typeface="ＭＳ Ｐゴシック" charset="-128"/>
                <a:cs typeface="ＭＳ Ｐゴシック" charset="-128"/>
              </a:rPr>
              <a:pPr algn="r"/>
              <a:t>23</a:t>
            </a:fld>
            <a:endParaRPr lang="en-US" sz="1200" b="0">
              <a:latin typeface="Century Gothic" charset="0"/>
              <a:ea typeface="ＭＳ Ｐゴシック" charset="-128"/>
              <a:cs typeface="ＭＳ Ｐゴシック" charset="-128"/>
            </a:endParaRPr>
          </a:p>
        </p:txBody>
      </p:sp>
      <p:sp>
        <p:nvSpPr>
          <p:cNvPr id="25603" name="Rectangle 2"/>
          <p:cNvSpPr>
            <a:spLocks noGrp="1" noRot="1" noChangeAspect="1" noChangeArrowheads="1" noTextEdit="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D1AA0C8C-8B52-844F-8C3A-26AB10F9BC34}" type="datetimeFigureOut">
              <a:rPr lang="en-US" smtClean="0"/>
              <a:pPr/>
              <a:t>9/28/11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D1AA0C8C-8B52-844F-8C3A-26AB10F9BC34}" type="datetimeFigureOut">
              <a:rPr lang="en-US" smtClean="0"/>
              <a:pPr/>
              <a:t>9/28/11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D1AA0C8C-8B52-844F-8C3A-26AB10F9BC34}" type="datetimeFigureOut">
              <a:rPr lang="en-US" smtClean="0"/>
              <a:pPr/>
              <a:t>9/28/11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D1AA0C8C-8B52-844F-8C3A-26AB10F9BC34}" type="datetimeFigureOut">
              <a:rPr lang="en-US" smtClean="0"/>
              <a:pPr/>
              <a:t>9/28/11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D1AA0C8C-8B52-844F-8C3A-26AB10F9BC34}" type="datetimeFigureOut">
              <a:rPr lang="en-US" smtClean="0"/>
              <a:pPr/>
              <a:t>9/28/11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D1AA0C8C-8B52-844F-8C3A-26AB10F9BC34}" type="datetimeFigureOut">
              <a:rPr lang="en-US" smtClean="0"/>
              <a:pPr/>
              <a:t>9/28/11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D1AA0C8C-8B52-844F-8C3A-26AB10F9BC34}" type="datetimeFigureOut">
              <a:rPr lang="en-US" smtClean="0"/>
              <a:pPr/>
              <a:t>9/28/11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D1AA0C8C-8B52-844F-8C3A-26AB10F9BC34}" type="datetimeFigureOut">
              <a:rPr lang="en-US" smtClean="0"/>
              <a:pPr/>
              <a:t>9/28/11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AA0C8C-8B52-844F-8C3A-26AB10F9BC34}" type="datetimeFigureOut">
              <a:rPr lang="en-US" smtClean="0"/>
              <a:pPr/>
              <a:t>9/28/11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D1AA0C8C-8B52-844F-8C3A-26AB10F9BC34}" type="datetimeFigureOut">
              <a:rPr lang="en-US" smtClean="0"/>
              <a:pPr/>
              <a:t>9/28/11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D1AA0C8C-8B52-844F-8C3A-26AB10F9BC34}" type="datetimeFigureOut">
              <a:rPr lang="en-US" smtClean="0"/>
              <a:pPr/>
              <a:t>9/28/11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D10FA1-D1CF-2649-901E-61F8A38DD5B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df"/><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Century Gothic"/>
              </a:defRPr>
            </a:lvl1pPr>
          </a:lstStyle>
          <a:p>
            <a:fld id="{D1AA0C8C-8B52-844F-8C3A-26AB10F9BC34}" type="datetimeFigureOut">
              <a:rPr lang="en-US" smtClean="0"/>
              <a:pPr/>
              <a:t>9/28/11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entury Gothic"/>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Century Gothic"/>
              </a:defRPr>
            </a:lvl1pPr>
          </a:lstStyle>
          <a:p>
            <a:fld id="{FBD10FA1-D1CF-2649-901E-61F8A38DD5B3}" type="slidenum">
              <a:rPr lang="en-US" smtClean="0"/>
              <a:pPr/>
              <a:t>‹#›</a:t>
            </a:fld>
            <a:endParaRPr lang="en-US" dirty="0"/>
          </a:p>
        </p:txBody>
      </p:sp>
      <p:pic>
        <p:nvPicPr>
          <p:cNvPr id="7" name="Picture 6" descr="PPI teaching logo master copy.eps"/>
          <p:cNvPicPr>
            <a:picLocks noChangeAspect="1"/>
          </p:cNvPicPr>
          <p:nvPr userDrawn="1"/>
        </p:nvPicPr>
        <mc:AlternateContent>
          <mc:Choice xmlns:ma="http://schemas.microsoft.com/office/mac/drawingml/2008/main" Requires="ma">
            <p:blipFill>
              <a:blip r:embed="rId13"/>
              <a:stretch>
                <a:fillRect/>
              </a:stretch>
            </p:blipFill>
          </mc:Choice>
          <mc:Fallback>
            <p:blipFill>
              <a:blip r:embed="rId14"/>
              <a:stretch>
                <a:fillRect/>
              </a:stretch>
            </p:blipFill>
          </mc:Fallback>
        </mc:AlternateContent>
        <p:spPr>
          <a:xfrm>
            <a:off x="304800" y="152400"/>
            <a:ext cx="3213100" cy="105410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Century Gothic"/>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entury Gothic"/>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Century Gothic"/>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Century Gothic"/>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Century Gothic"/>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Century Gothic"/>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hyperlink" Target="http://www.positivepsychologyinstitute.com" TargetMode="External"/><Relationship Id="rId5" Type="http://schemas.openxmlformats.org/officeDocument/2006/relationships/video" Target="file://localhost/users/suzygreen/Music/iTunes/iTunes%20Music/Michael%20Buble%CC%81/It's%20Time/01%20Feeling%20Good.m4a" TargetMode="External"/><Relationship Id="rId6" Type="http://schemas.openxmlformats.org/officeDocument/2006/relationships/image" Target="../media/image3.png"/><Relationship Id="rId1" Type="http://schemas.openxmlformats.org/officeDocument/2006/relationships/video" Target="file://localhost/Applications/Microsoft%20Office%202008/Microsoft%20PowerPoint.app/Contents/MacOS//users/suzygreen/Music/iTunes/iTunes%20Music/Daniel%20Merriweather/Change%20(feat.%20Wale)%20-%20Single/01%20Change.m4a" TargetMode="Externa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2.xml.rels><?xml version="1.0" encoding="UTF-8" standalone="yes"?>
<Relationships xmlns="http://schemas.openxmlformats.org/package/2006/relationships"><Relationship Id="rId3" Type="http://schemas.openxmlformats.org/officeDocument/2006/relationships/hyperlink" Target="http://www.viacharact.org" TargetMode="External"/><Relationship Id="rId4" Type="http://schemas.openxmlformats.org/officeDocument/2006/relationships/hyperlink" Target="http://www.authentichappiness.org" TargetMode="External"/><Relationship Id="rId5" Type="http://schemas.openxmlformats.org/officeDocument/2006/relationships/hyperlink" Target="http://www.cappeu.org" TargetMode="External"/><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comments" Target="../comments/commen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13.png"/><Relationship Id="rId1" Type="http://schemas.openxmlformats.org/officeDocument/2006/relationships/video" Target="file://localhost/users/suzygreen/Movies/Tooble%20Movies/Jason%20McElwain%20Autistic%20Basketball%20Player.mp4" TargetMode="External"/><Relationship Id="rId2"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34.xml.rels><?xml version="1.0" encoding="UTF-8" standalone="yes"?>
<Relationships xmlns="http://schemas.openxmlformats.org/package/2006/relationships"><Relationship Id="rId3" Type="http://schemas.openxmlformats.org/officeDocument/2006/relationships/hyperlink" Target="http://www.cappeu.org" TargetMode="External"/><Relationship Id="rId4" Type="http://schemas.openxmlformats.org/officeDocument/2006/relationships/hyperlink" Target="http://www.positivepsychologyinstitute.com" TargetMode="External"/><Relationship Id="rId5"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1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18.png"/><Relationship Id="rId1" Type="http://schemas.openxmlformats.org/officeDocument/2006/relationships/video" Target="file://localhost/users/suzygreen/Movies/Tooble%20Movies/HowCoachingWorks.mp4" TargetMode="External"/><Relationship Id="rId2"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7.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28.jpeg"/></Relationships>
</file>

<file path=ppt/slides/_rels/slide7.xml.rels><?xml version="1.0" encoding="UTF-8" standalone="yes"?>
<Relationships xmlns="http://schemas.openxmlformats.org/package/2006/relationships"><Relationship Id="rId1" Type="http://schemas.openxmlformats.org/officeDocument/2006/relationships/video" Target="file://localhost/users/suzygreen/Movies/Tooble%20Movies/Inspirational%20Speak%20Dr.%20David%20Cooperrider.mp4" TargetMode="External"/><Relationship Id="rId2" Type="http://schemas.openxmlformats.org/officeDocument/2006/relationships/slideLayout" Target="../slideLayouts/slideLayout2.xml"/><Relationship Id="rId3"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1.xml"/><Relationship Id="rId4" Type="http://schemas.openxmlformats.org/officeDocument/2006/relationships/image" Target="../media/image29.png"/><Relationship Id="rId1" Type="http://schemas.openxmlformats.org/officeDocument/2006/relationships/video" Target="file://localhost/users/suzygreen/Movies/Tooble%20Movies/Sound%20of%20Music%20%7C%20Central%20Station%20Antwerp%20(Belgium).mp4" TargetMode="External"/><Relationship Id="rId2"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43.xml"/><Relationship Id="rId4" Type="http://schemas.openxmlformats.org/officeDocument/2006/relationships/image" Target="../media/image30.jpeg"/><Relationship Id="rId5" Type="http://schemas.openxmlformats.org/officeDocument/2006/relationships/image" Target="../media/image31.png"/><Relationship Id="rId1" Type="http://schemas.openxmlformats.org/officeDocument/2006/relationships/audio" Target="file://localhost/users/suzygreen/Music/iTunes/iTunes%20Music/NRBQ/Unknown%20Album/17%20Accentuate%20The%20Positive.mp3" TargetMode="External"/><Relationship Id="rId2"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57401"/>
            <a:ext cx="7467600" cy="990600"/>
          </a:xfrm>
        </p:spPr>
        <p:txBody>
          <a:bodyPr>
            <a:normAutofit fontScale="90000"/>
          </a:bodyPr>
          <a:lstStyle/>
          <a:p>
            <a:r>
              <a:rPr lang="en-US" b="1" dirty="0" smtClean="0"/>
              <a:t>Positive Psychology @ School</a:t>
            </a:r>
            <a:endParaRPr lang="en-AU" sz="3556" dirty="0"/>
          </a:p>
        </p:txBody>
      </p:sp>
      <p:sp>
        <p:nvSpPr>
          <p:cNvPr id="3" name="Subtitle 2"/>
          <p:cNvSpPr>
            <a:spLocks noGrp="1"/>
          </p:cNvSpPr>
          <p:nvPr>
            <p:ph type="subTitle" idx="1"/>
          </p:nvPr>
        </p:nvSpPr>
        <p:spPr>
          <a:xfrm>
            <a:off x="1371600" y="3810000"/>
            <a:ext cx="6324600" cy="2247900"/>
          </a:xfrm>
        </p:spPr>
        <p:txBody>
          <a:bodyPr>
            <a:normAutofit fontScale="62500" lnSpcReduction="20000"/>
          </a:bodyPr>
          <a:lstStyle/>
          <a:p>
            <a:r>
              <a:rPr lang="en-US" b="1" dirty="0" smtClean="0">
                <a:solidFill>
                  <a:schemeClr val="tx1"/>
                </a:solidFill>
              </a:rPr>
              <a:t>Dr Suzy Green</a:t>
            </a:r>
          </a:p>
          <a:p>
            <a:r>
              <a:rPr lang="en-US" dirty="0" smtClean="0">
                <a:solidFill>
                  <a:schemeClr val="tx1"/>
                </a:solidFill>
              </a:rPr>
              <a:t>Co-Founder, Positive Psychology Institute</a:t>
            </a:r>
          </a:p>
          <a:p>
            <a:r>
              <a:rPr lang="en-US" dirty="0" smtClean="0">
                <a:solidFill>
                  <a:schemeClr val="tx1"/>
                </a:solidFill>
              </a:rPr>
              <a:t>Adjunct Lecturer, Coaching Psychology Unit, </a:t>
            </a:r>
          </a:p>
          <a:p>
            <a:r>
              <a:rPr lang="en-US" dirty="0" smtClean="0">
                <a:solidFill>
                  <a:schemeClr val="tx1"/>
                </a:solidFill>
              </a:rPr>
              <a:t>University of Sydney</a:t>
            </a:r>
          </a:p>
          <a:p>
            <a:endParaRPr lang="en-US" dirty="0" smtClean="0">
              <a:solidFill>
                <a:schemeClr val="tx1"/>
              </a:solidFill>
            </a:endParaRPr>
          </a:p>
          <a:p>
            <a:r>
              <a:rPr lang="en-US" dirty="0" smtClean="0">
                <a:solidFill>
                  <a:schemeClr val="tx1"/>
                </a:solidFill>
                <a:hlinkClick r:id="rId4"/>
              </a:rPr>
              <a:t>www.positivepsychologyinstitute.com</a:t>
            </a:r>
            <a:endParaRPr lang="en-US" dirty="0" smtClean="0">
              <a:solidFill>
                <a:schemeClr val="tx1"/>
              </a:solidFill>
            </a:endParaRPr>
          </a:p>
          <a:p>
            <a:r>
              <a:rPr lang="en-US" dirty="0" err="1" smtClean="0">
                <a:solidFill>
                  <a:schemeClr val="tx1"/>
                </a:solidFill>
              </a:rPr>
              <a:t>info@positivepsychologyinstitute.com</a:t>
            </a:r>
            <a:endParaRPr lang="en-US" dirty="0" smtClean="0">
              <a:solidFill>
                <a:schemeClr val="tx1"/>
              </a:solidFill>
            </a:endParaRPr>
          </a:p>
          <a:p>
            <a:endParaRPr lang="en-US" dirty="0">
              <a:solidFill>
                <a:schemeClr val="tx1"/>
              </a:solidFill>
            </a:endParaRPr>
          </a:p>
        </p:txBody>
      </p:sp>
      <p:pic>
        <p:nvPicPr>
          <p:cNvPr id="5" name="01 Change.m4a">
            <a:hlinkClick r:id="" action="ppaction://media"/>
          </p:cNvPr>
          <p:cNvPicPr/>
          <p:nvPr>
            <a:quickTimeFile r:link="rId5"/>
          </p:nvPr>
        </p:nvPicPr>
        <p:blipFill>
          <a:blip r:embed="rId6"/>
          <a:stretch>
            <a:fillRect/>
          </a:stretch>
        </p:blipFill>
        <p:spPr>
          <a:xfrm>
            <a:off x="6629400" y="457200"/>
            <a:ext cx="1524000" cy="6985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Appreciate</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mj-lt"/>
              <a:buAutoNum type="arabicPeriod"/>
            </a:pPr>
            <a:r>
              <a:rPr lang="en-US" sz="2500" dirty="0" smtClean="0">
                <a:solidFill>
                  <a:srgbClr val="000000"/>
                </a:solidFill>
                <a:latin typeface="Century Gothic"/>
                <a:cs typeface="Century Gothic"/>
              </a:rPr>
              <a:t>Valuing; the act of </a:t>
            </a:r>
            <a:r>
              <a:rPr lang="en-US" sz="2500" dirty="0" err="1" smtClean="0">
                <a:solidFill>
                  <a:srgbClr val="000000"/>
                </a:solidFill>
                <a:latin typeface="Century Gothic"/>
                <a:cs typeface="Century Gothic"/>
              </a:rPr>
              <a:t>recognising</a:t>
            </a:r>
            <a:r>
              <a:rPr lang="en-US" sz="2500" dirty="0" smtClean="0">
                <a:solidFill>
                  <a:srgbClr val="000000"/>
                </a:solidFill>
                <a:latin typeface="Century Gothic"/>
                <a:cs typeface="Century Gothic"/>
              </a:rPr>
              <a:t> the best in people or the world around us; affirming past and present strengths, successes and potentials; to perceive those things that give life (health, vitality, excellence) to living systems.</a:t>
            </a:r>
          </a:p>
          <a:p>
            <a:pPr marL="457200" indent="-457200"/>
            <a:endParaRPr lang="en-US" sz="2500" dirty="0" smtClean="0">
              <a:solidFill>
                <a:srgbClr val="000000"/>
              </a:solidFill>
              <a:latin typeface="Century Gothic"/>
              <a:cs typeface="Century Gothic"/>
            </a:endParaRPr>
          </a:p>
          <a:p>
            <a:pPr marL="457200" indent="-457200">
              <a:buFont typeface="+mj-lt"/>
              <a:buAutoNum type="arabicPeriod"/>
            </a:pPr>
            <a:r>
              <a:rPr lang="en-US" sz="2500" dirty="0" smtClean="0">
                <a:solidFill>
                  <a:srgbClr val="000000"/>
                </a:solidFill>
                <a:latin typeface="Century Gothic"/>
                <a:cs typeface="Century Gothic"/>
              </a:rPr>
              <a:t>To increase in value </a:t>
            </a:r>
            <a:r>
              <a:rPr lang="en-US" sz="2500" dirty="0" err="1" smtClean="0">
                <a:solidFill>
                  <a:srgbClr val="000000"/>
                </a:solidFill>
                <a:latin typeface="Century Gothic"/>
                <a:cs typeface="Century Gothic"/>
              </a:rPr>
              <a:t>eg</a:t>
            </a:r>
            <a:r>
              <a:rPr lang="en-US" sz="2500" dirty="0" smtClean="0">
                <a:solidFill>
                  <a:srgbClr val="000000"/>
                </a:solidFill>
                <a:latin typeface="Century Gothic"/>
                <a:cs typeface="Century Gothic"/>
              </a:rPr>
              <a:t> the economy has appreciated in value. Synonyms; value, prize, esteem and </a:t>
            </a:r>
            <a:r>
              <a:rPr lang="en-US" sz="2500" dirty="0" err="1" smtClean="0">
                <a:solidFill>
                  <a:srgbClr val="000000"/>
                </a:solidFill>
                <a:latin typeface="Century Gothic"/>
                <a:cs typeface="Century Gothic"/>
              </a:rPr>
              <a:t>honour</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Inquire</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mj-lt"/>
              <a:buAutoNum type="arabicPeriod"/>
            </a:pPr>
            <a:r>
              <a:rPr lang="en-US" sz="2500" dirty="0" smtClean="0">
                <a:solidFill>
                  <a:srgbClr val="000000"/>
                </a:solidFill>
                <a:latin typeface="Century Gothic"/>
                <a:cs typeface="Century Gothic"/>
              </a:rPr>
              <a:t>The act of exploration and discovery.</a:t>
            </a:r>
          </a:p>
          <a:p>
            <a:pPr marL="457200" indent="-457200"/>
            <a:endParaRPr lang="en-US" sz="2500" dirty="0" smtClean="0">
              <a:solidFill>
                <a:srgbClr val="000000"/>
              </a:solidFill>
              <a:latin typeface="Century Gothic"/>
              <a:cs typeface="Century Gothic"/>
            </a:endParaRPr>
          </a:p>
          <a:p>
            <a:pPr marL="457200" indent="-457200">
              <a:buFont typeface="+mj-lt"/>
              <a:buAutoNum type="arabicPeriod"/>
            </a:pPr>
            <a:r>
              <a:rPr lang="en-US" sz="2500" dirty="0" smtClean="0">
                <a:solidFill>
                  <a:srgbClr val="000000"/>
                </a:solidFill>
                <a:latin typeface="Century Gothic"/>
                <a:cs typeface="Century Gothic"/>
              </a:rPr>
              <a:t>To ask questions; to be open to seeing new potentials and possibilities. Synonyms: discover, search, systematically explore and study.</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 Inquiry</a:t>
            </a: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Evolved in the 1980s (</a:t>
            </a:r>
            <a:r>
              <a:rPr lang="en-US" sz="2500" dirty="0" err="1" smtClean="0">
                <a:solidFill>
                  <a:srgbClr val="000000"/>
                </a:solidFill>
                <a:latin typeface="Century Gothic"/>
                <a:cs typeface="Century Gothic"/>
              </a:rPr>
              <a:t>Cooperrider</a:t>
            </a:r>
            <a:r>
              <a:rPr lang="en-US" sz="2500" dirty="0" smtClean="0">
                <a:solidFill>
                  <a:srgbClr val="000000"/>
                </a:solidFill>
                <a:latin typeface="Century Gothic"/>
                <a:cs typeface="Century Gothic"/>
              </a:rPr>
              <a:t> &amp; </a:t>
            </a:r>
            <a:r>
              <a:rPr lang="en-US" sz="2500" dirty="0" err="1" smtClean="0">
                <a:solidFill>
                  <a:srgbClr val="000000"/>
                </a:solidFill>
                <a:latin typeface="Century Gothic"/>
                <a:cs typeface="Century Gothic"/>
              </a:rPr>
              <a:t>Srivastva</a:t>
            </a:r>
            <a:r>
              <a:rPr lang="en-US" sz="2500" dirty="0" smtClean="0">
                <a:solidFill>
                  <a:srgbClr val="000000"/>
                </a:solidFill>
                <a:latin typeface="Century Gothic"/>
                <a:cs typeface="Century Gothic"/>
              </a:rPr>
              <a:t>)</a:t>
            </a:r>
          </a:p>
          <a:p>
            <a:pPr marL="457200" indent="-457200"/>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A revolutionary &amp; positive philosophy towards </a:t>
            </a:r>
            <a:r>
              <a:rPr lang="en-US" sz="2500" dirty="0" err="1" smtClean="0">
                <a:solidFill>
                  <a:srgbClr val="000000"/>
                </a:solidFill>
                <a:latin typeface="Century Gothic"/>
                <a:cs typeface="Century Gothic"/>
              </a:rPr>
              <a:t>organisational</a:t>
            </a:r>
            <a:r>
              <a:rPr lang="en-US" sz="2500" dirty="0" smtClean="0">
                <a:solidFill>
                  <a:srgbClr val="000000"/>
                </a:solidFill>
                <a:latin typeface="Century Gothic"/>
                <a:cs typeface="Century Gothic"/>
              </a:rPr>
              <a:t> change</a:t>
            </a:r>
          </a:p>
          <a:p>
            <a:pPr marL="457200" indent="-457200"/>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Process that focused on an </a:t>
            </a:r>
            <a:r>
              <a:rPr lang="en-US" sz="2500" dirty="0" err="1" smtClean="0">
                <a:solidFill>
                  <a:srgbClr val="000000"/>
                </a:solidFill>
                <a:latin typeface="Century Gothic"/>
                <a:cs typeface="Century Gothic"/>
              </a:rPr>
              <a:t>organisation’s</a:t>
            </a:r>
            <a:r>
              <a:rPr lang="en-US" sz="2500" dirty="0" smtClean="0">
                <a:solidFill>
                  <a:srgbClr val="000000"/>
                </a:solidFill>
                <a:latin typeface="Century Gothic"/>
                <a:cs typeface="Century Gothic"/>
              </a:rPr>
              <a:t> core strengths rather than seeking to overcome its weaknesses</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 Inquiry</a:t>
            </a: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err="1" smtClean="0">
                <a:solidFill>
                  <a:srgbClr val="000000"/>
                </a:solidFill>
                <a:latin typeface="Century Gothic"/>
                <a:cs typeface="Century Gothic"/>
              </a:rPr>
              <a:t>Realisation</a:t>
            </a:r>
            <a:r>
              <a:rPr lang="en-US" sz="2500" dirty="0" smtClean="0">
                <a:solidFill>
                  <a:srgbClr val="000000"/>
                </a:solidFill>
                <a:latin typeface="Century Gothic"/>
                <a:cs typeface="Century Gothic"/>
              </a:rPr>
              <a:t> that the traditional </a:t>
            </a:r>
            <a:r>
              <a:rPr lang="en-US" sz="2500" dirty="0" err="1" smtClean="0">
                <a:solidFill>
                  <a:srgbClr val="000000"/>
                </a:solidFill>
                <a:latin typeface="Century Gothic"/>
                <a:cs typeface="Century Gothic"/>
              </a:rPr>
              <a:t>organisational</a:t>
            </a:r>
            <a:r>
              <a:rPr lang="en-US" sz="2500" dirty="0" smtClean="0">
                <a:solidFill>
                  <a:srgbClr val="000000"/>
                </a:solidFill>
                <a:latin typeface="Century Gothic"/>
                <a:cs typeface="Century Gothic"/>
              </a:rPr>
              <a:t> development (OD) approach of problem diagnosis and feedback was sucking the energy for change right out of the system</a:t>
            </a:r>
          </a:p>
          <a:p>
            <a:pPr marL="457200" indent="-457200"/>
            <a:endParaRPr lang="en-US" sz="2500" dirty="0" smtClean="0">
              <a:solidFill>
                <a:srgbClr val="000000"/>
              </a:solidFill>
              <a:latin typeface="Century Gothic"/>
              <a:cs typeface="Century Gothic"/>
            </a:endParaRPr>
          </a:p>
          <a:p>
            <a:pPr marL="457200" indent="-457200">
              <a:buFont typeface="Arial"/>
              <a:buChar char="•"/>
            </a:pPr>
            <a:r>
              <a:rPr lang="en-US" sz="2500" dirty="0" err="1" smtClean="0">
                <a:solidFill>
                  <a:srgbClr val="000000"/>
                </a:solidFill>
                <a:latin typeface="Century Gothic"/>
                <a:cs typeface="Century Gothic"/>
              </a:rPr>
              <a:t>Realisation</a:t>
            </a:r>
            <a:r>
              <a:rPr lang="en-US" sz="2500" dirty="0" smtClean="0">
                <a:solidFill>
                  <a:srgbClr val="000000"/>
                </a:solidFill>
                <a:latin typeface="Century Gothic"/>
                <a:cs typeface="Century Gothic"/>
              </a:rPr>
              <a:t> that as more problems were discovered, the more discouraged people became, and the more they blamed each other for the problems.</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 Inquiry</a:t>
            </a:r>
          </a:p>
        </p:txBody>
      </p:sp>
      <p:sp>
        <p:nvSpPr>
          <p:cNvPr id="13315" name="Rectangle 3"/>
          <p:cNvSpPr>
            <a:spLocks noChangeArrowheads="1"/>
          </p:cNvSpPr>
          <p:nvPr/>
        </p:nvSpPr>
        <p:spPr bwMode="auto">
          <a:xfrm>
            <a:off x="533400" y="2209800"/>
            <a:ext cx="7981478" cy="4343400"/>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AI was a radical reversal of the traditional problem-solving approach</a:t>
            </a:r>
          </a:p>
          <a:p>
            <a:pPr marL="457200" indent="-457200">
              <a:buFont typeface="Arial"/>
              <a:buChar char="•"/>
            </a:pPr>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Instead of detailing root causes of failure, they focused on the root causes of success</a:t>
            </a:r>
          </a:p>
          <a:p>
            <a:pPr marL="457200" indent="-457200">
              <a:buFont typeface="Arial"/>
              <a:buChar char="•"/>
            </a:pPr>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AI began as a theory-building process, however also called a philosophy, a revolutionary force, a transformational change process, a life-giving theory and practice and even a new world-view!</a:t>
            </a:r>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 Inquiry</a:t>
            </a:r>
          </a:p>
        </p:txBody>
      </p:sp>
      <p:sp>
        <p:nvSpPr>
          <p:cNvPr id="13315" name="Rectangle 3"/>
          <p:cNvSpPr>
            <a:spLocks noChangeArrowheads="1"/>
          </p:cNvSpPr>
          <p:nvPr/>
        </p:nvSpPr>
        <p:spPr bwMode="auto">
          <a:xfrm>
            <a:off x="533400" y="2209800"/>
            <a:ext cx="7981478" cy="4343400"/>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Can occur in a variety of contexts</a:t>
            </a:r>
          </a:p>
          <a:p>
            <a:pPr marL="457200" indent="-457200">
              <a:buFont typeface="Arial"/>
              <a:buChar char="•"/>
            </a:pPr>
            <a:r>
              <a:rPr lang="en-US" sz="2500" dirty="0" smtClean="0">
                <a:solidFill>
                  <a:srgbClr val="000000"/>
                </a:solidFill>
                <a:latin typeface="Century Gothic"/>
                <a:cs typeface="Century Gothic"/>
              </a:rPr>
              <a:t>With individuals, teams, </a:t>
            </a:r>
            <a:r>
              <a:rPr lang="en-US" sz="2500" dirty="0" err="1" smtClean="0">
                <a:solidFill>
                  <a:srgbClr val="000000"/>
                </a:solidFill>
                <a:latin typeface="Century Gothic"/>
                <a:cs typeface="Century Gothic"/>
              </a:rPr>
              <a:t>organisations</a:t>
            </a:r>
            <a:r>
              <a:rPr lang="en-US" sz="2500" dirty="0" smtClean="0">
                <a:solidFill>
                  <a:srgbClr val="000000"/>
                </a:solidFill>
                <a:latin typeface="Century Gothic"/>
                <a:cs typeface="Century Gothic"/>
              </a:rPr>
              <a:t> and whole communities!</a:t>
            </a:r>
            <a:endParaRPr lang="en-US" sz="2800" dirty="0">
              <a:solidFill>
                <a:srgbClr val="000000"/>
              </a:solidFill>
              <a:latin typeface="Century Gothic"/>
              <a:cs typeface="Century Gothic"/>
            </a:endParaRPr>
          </a:p>
        </p:txBody>
      </p:sp>
      <p:pic>
        <p:nvPicPr>
          <p:cNvPr id="4" name="Picture 3" descr="large-group.jpg"/>
          <p:cNvPicPr>
            <a:picLocks noChangeAspect="1"/>
          </p:cNvPicPr>
          <p:nvPr/>
        </p:nvPicPr>
        <p:blipFill>
          <a:blip r:embed="rId2"/>
          <a:stretch>
            <a:fillRect/>
          </a:stretch>
        </p:blipFill>
        <p:spPr>
          <a:xfrm>
            <a:off x="6172200" y="3351048"/>
            <a:ext cx="2971800" cy="350695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a:t>
            </a:r>
            <a:r>
              <a:rPr lang="en-US" sz="3900" dirty="0" smtClean="0">
                <a:solidFill>
                  <a:srgbClr val="000000"/>
                </a:solidFill>
                <a:latin typeface="Century Gothic"/>
                <a:cs typeface="Century Gothic"/>
              </a:rPr>
              <a:t> Summits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209800"/>
            <a:ext cx="7981478" cy="4343400"/>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An event at which an </a:t>
            </a:r>
            <a:r>
              <a:rPr lang="en-US" sz="2500" dirty="0" err="1" smtClean="0">
                <a:solidFill>
                  <a:srgbClr val="000000"/>
                </a:solidFill>
                <a:latin typeface="Century Gothic"/>
                <a:cs typeface="Century Gothic"/>
              </a:rPr>
              <a:t>organisation</a:t>
            </a:r>
            <a:r>
              <a:rPr lang="en-US" sz="2500" dirty="0" smtClean="0">
                <a:solidFill>
                  <a:srgbClr val="000000"/>
                </a:solidFill>
                <a:latin typeface="Century Gothic"/>
                <a:cs typeface="Century Gothic"/>
              </a:rPr>
              <a:t> gathers many people to learn how to reach its best potential.  Can be run with 10 or 1000 people!</a:t>
            </a:r>
          </a:p>
          <a:p>
            <a:pPr marL="457200" indent="-457200">
              <a:buFont typeface="Arial"/>
              <a:buChar char="•"/>
            </a:pPr>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Aim is to create whole system positive transformation</a:t>
            </a:r>
          </a:p>
        </p:txBody>
      </p:sp>
      <p:pic>
        <p:nvPicPr>
          <p:cNvPr id="4" name="Picture 3" descr="ai summit picture.jpg"/>
          <p:cNvPicPr>
            <a:picLocks noChangeAspect="1"/>
          </p:cNvPicPr>
          <p:nvPr/>
        </p:nvPicPr>
        <p:blipFill>
          <a:blip r:embed="rId2"/>
          <a:stretch>
            <a:fillRect/>
          </a:stretch>
        </p:blipFill>
        <p:spPr>
          <a:xfrm>
            <a:off x="5334000" y="4556722"/>
            <a:ext cx="3810000" cy="230127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 Inquiry</a:t>
            </a:r>
          </a:p>
        </p:txBody>
      </p:sp>
      <p:sp>
        <p:nvSpPr>
          <p:cNvPr id="13315" name="Rectangle 3"/>
          <p:cNvSpPr>
            <a:spLocks noChangeArrowheads="1"/>
          </p:cNvSpPr>
          <p:nvPr/>
        </p:nvSpPr>
        <p:spPr bwMode="auto">
          <a:xfrm>
            <a:off x="533400" y="2209800"/>
            <a:ext cx="7981478" cy="4343400"/>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b="1" i="1" dirty="0" smtClean="0">
                <a:solidFill>
                  <a:srgbClr val="000000"/>
                </a:solidFill>
                <a:latin typeface="Century Gothic"/>
                <a:cs typeface="Century Gothic"/>
              </a:rPr>
              <a:t>For today’s purposes…</a:t>
            </a:r>
          </a:p>
          <a:p>
            <a:pPr marL="457200" indent="-457200">
              <a:buFont typeface="Arial"/>
              <a:buChar char="•"/>
            </a:pPr>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AI is regarded as a positive, strength-based operational approach to change, learning and development</a:t>
            </a:r>
            <a:r>
              <a:rPr lang="en-US" sz="2500" dirty="0" smtClean="0">
                <a:solidFill>
                  <a:srgbClr val="000000"/>
                </a:solidFill>
                <a:latin typeface="Century Gothic"/>
                <a:cs typeface="Century Gothic"/>
              </a:rPr>
              <a:t> </a:t>
            </a:r>
            <a:r>
              <a:rPr lang="en-US" sz="2000" dirty="0" smtClean="0">
                <a:solidFill>
                  <a:srgbClr val="000000"/>
                </a:solidFill>
                <a:latin typeface="Century Gothic"/>
                <a:cs typeface="Century Gothic"/>
              </a:rPr>
              <a:t>(G</a:t>
            </a:r>
            <a:r>
              <a:rPr lang="en-US" sz="2000" dirty="0" smtClean="0">
                <a:solidFill>
                  <a:srgbClr val="000000"/>
                </a:solidFill>
                <a:latin typeface="Century Gothic"/>
                <a:cs typeface="Century Gothic"/>
              </a:rPr>
              <a:t>ordon </a:t>
            </a:r>
            <a:r>
              <a:rPr lang="en-US" sz="2000" dirty="0" smtClean="0">
                <a:solidFill>
                  <a:srgbClr val="000000"/>
                </a:solidFill>
                <a:latin typeface="Century Gothic"/>
                <a:cs typeface="Century Gothic"/>
              </a:rPr>
              <a:t>2008)</a:t>
            </a:r>
            <a:endParaRPr lang="en-US" sz="2000" dirty="0" smtClean="0">
              <a:solidFill>
                <a:srgbClr val="000000"/>
              </a:solidFill>
              <a:latin typeface="Century Gothic"/>
              <a:cs typeface="Century Gothic"/>
            </a:endParaRPr>
          </a:p>
          <a:p>
            <a:pPr marL="457200" indent="-457200">
              <a:buFont typeface="Arial"/>
              <a:buChar char="•"/>
            </a:pPr>
            <a:r>
              <a:rPr lang="en-US" sz="2500" b="1" i="1" dirty="0" smtClean="0">
                <a:solidFill>
                  <a:srgbClr val="000000"/>
                </a:solidFill>
                <a:latin typeface="Century Gothic"/>
                <a:cs typeface="Century Gothic"/>
              </a:rPr>
              <a:t>Today it is applied to you in your role as a School Psychologist …</a:t>
            </a:r>
          </a:p>
          <a:p>
            <a:pPr marL="457200" indent="-457200">
              <a:buFont typeface="Arial"/>
              <a:buChar char="•"/>
            </a:pPr>
            <a:r>
              <a:rPr lang="en-US" sz="2500" b="1" i="1" dirty="0" smtClean="0">
                <a:solidFill>
                  <a:srgbClr val="000000"/>
                </a:solidFill>
                <a:latin typeface="Century Gothic"/>
                <a:cs typeface="Century Gothic"/>
              </a:rPr>
              <a:t>To assist you consider the application of Positive Psychology/Positive Education in your role as SP at your School</a:t>
            </a:r>
            <a:endParaRPr lang="en-US" sz="20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5"/>
          <p:cNvSpPr>
            <a:spLocks noGrp="1" noChangeArrowheads="1"/>
          </p:cNvSpPr>
          <p:nvPr/>
        </p:nvSpPr>
        <p:spPr bwMode="auto">
          <a:xfrm>
            <a:off x="609600" y="1306810"/>
            <a:ext cx="7951788" cy="898525"/>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4400" dirty="0" smtClean="0">
                <a:latin typeface="Century Gothic"/>
                <a:cs typeface="Century Gothic"/>
              </a:rPr>
              <a:t>But first… why bother?</a:t>
            </a:r>
            <a:endParaRPr lang="en-US" sz="4400" dirty="0">
              <a:latin typeface="Century Gothic"/>
              <a:cs typeface="Century Gothic"/>
            </a:endParaRPr>
          </a:p>
        </p:txBody>
      </p:sp>
      <p:sp>
        <p:nvSpPr>
          <p:cNvPr id="26627" name="TextBox 4"/>
          <p:cNvSpPr txBox="1">
            <a:spLocks noChangeArrowheads="1"/>
          </p:cNvSpPr>
          <p:nvPr/>
        </p:nvSpPr>
        <p:spPr bwMode="auto">
          <a:xfrm>
            <a:off x="457200" y="2362200"/>
            <a:ext cx="8104188" cy="3447098"/>
          </a:xfrm>
          <a:prstGeom prst="rect">
            <a:avLst/>
          </a:prstGeom>
          <a:noFill/>
          <a:ln w="9525">
            <a:noFill/>
            <a:miter lim="800000"/>
            <a:headEnd/>
            <a:tailEnd/>
          </a:ln>
        </p:spPr>
        <p:txBody>
          <a:bodyPr wrap="square">
            <a:prstTxWarp prst="textNoShape">
              <a:avLst/>
            </a:prstTxWarp>
            <a:spAutoFit/>
          </a:bodyPr>
          <a:lstStyle/>
          <a:p>
            <a:pPr marL="457200" indent="-457200">
              <a:spcAft>
                <a:spcPts val="1200"/>
              </a:spcAft>
            </a:pPr>
            <a:r>
              <a:rPr lang="en-US" sz="2400" dirty="0" smtClean="0">
                <a:latin typeface="Century Gothic"/>
                <a:cs typeface="Century Gothic"/>
              </a:rPr>
              <a:t>	What is the relevance of Positive Psychology/Positive Education to…</a:t>
            </a:r>
          </a:p>
          <a:p>
            <a:pPr marL="914400" lvl="1" indent="-457200">
              <a:spcAft>
                <a:spcPts val="1200"/>
              </a:spcAft>
              <a:buFont typeface="Arial"/>
              <a:buChar char="•"/>
            </a:pPr>
            <a:r>
              <a:rPr lang="en-US" sz="2400" dirty="0" smtClean="0">
                <a:latin typeface="Century Gothic"/>
                <a:cs typeface="Century Gothic"/>
              </a:rPr>
              <a:t>Y</a:t>
            </a:r>
            <a:r>
              <a:rPr lang="en-US" sz="2400" dirty="0" smtClean="0">
                <a:latin typeface="Century Gothic"/>
                <a:cs typeface="Century Gothic"/>
              </a:rPr>
              <a:t>ou </a:t>
            </a:r>
            <a:r>
              <a:rPr lang="en-US" sz="2400" dirty="0" smtClean="0">
                <a:latin typeface="Century Gothic"/>
                <a:cs typeface="Century Gothic"/>
              </a:rPr>
              <a:t>as</a:t>
            </a:r>
            <a:r>
              <a:rPr lang="en-US" sz="2400" dirty="0" smtClean="0">
                <a:latin typeface="Century Gothic"/>
                <a:cs typeface="Century Gothic"/>
              </a:rPr>
              <a:t> a School Psychologist?</a:t>
            </a:r>
          </a:p>
          <a:p>
            <a:pPr marL="914400" lvl="1" indent="-457200">
              <a:spcAft>
                <a:spcPts val="1200"/>
              </a:spcAft>
              <a:buFont typeface="Arial"/>
              <a:buChar char="•"/>
            </a:pPr>
            <a:r>
              <a:rPr lang="en-US" sz="2400" b="0" dirty="0" smtClean="0">
                <a:latin typeface="Century Gothic"/>
                <a:cs typeface="Century Gothic"/>
              </a:rPr>
              <a:t>The schools you </a:t>
            </a:r>
            <a:r>
              <a:rPr lang="en-US" sz="2400" b="0" dirty="0" smtClean="0">
                <a:latin typeface="Century Gothic"/>
                <a:cs typeface="Century Gothic"/>
              </a:rPr>
              <a:t>work with?</a:t>
            </a:r>
            <a:endParaRPr lang="en-US" sz="2400" b="0" dirty="0" smtClean="0">
              <a:latin typeface="Century Gothic"/>
              <a:cs typeface="Century Gothic"/>
            </a:endParaRPr>
          </a:p>
          <a:p>
            <a:pPr marL="914400" lvl="1" indent="-457200">
              <a:spcAft>
                <a:spcPts val="1200"/>
              </a:spcAft>
              <a:buFont typeface="Arial"/>
              <a:buChar char="•"/>
            </a:pPr>
            <a:r>
              <a:rPr lang="en-US" sz="2400" dirty="0" smtClean="0">
                <a:latin typeface="Century Gothic"/>
                <a:cs typeface="Century Gothic"/>
              </a:rPr>
              <a:t>School Psychology generally?</a:t>
            </a:r>
          </a:p>
          <a:p>
            <a:pPr marL="914400" lvl="1" indent="-457200">
              <a:spcAft>
                <a:spcPts val="1200"/>
              </a:spcAft>
              <a:buFont typeface="Arial"/>
              <a:buChar char="•"/>
            </a:pPr>
            <a:endParaRPr lang="en-US" sz="2400" b="0" dirty="0" smtClean="0">
              <a:latin typeface="Century Gothic"/>
              <a:cs typeface="Century Gothic"/>
            </a:endParaRPr>
          </a:p>
          <a:p>
            <a:pPr marL="914400" lvl="1" indent="-457200">
              <a:spcAft>
                <a:spcPts val="1200"/>
              </a:spcAft>
            </a:pPr>
            <a:r>
              <a:rPr lang="en-US" sz="2400" i="1" dirty="0" smtClean="0">
                <a:latin typeface="Century Gothic"/>
                <a:cs typeface="Century Gothic"/>
              </a:rPr>
              <a:t>Discuss in small groups…</a:t>
            </a:r>
            <a:endParaRPr lang="en-US" sz="2400" b="0" i="1" dirty="0">
              <a:latin typeface="Century Gothic"/>
              <a:cs typeface="Century Gothic"/>
            </a:endParaRPr>
          </a:p>
        </p:txBody>
      </p:sp>
      <p:pic>
        <p:nvPicPr>
          <p:cNvPr id="4" name="Picture 3" descr="values.jpg"/>
          <p:cNvPicPr>
            <a:picLocks noChangeAspect="1"/>
          </p:cNvPicPr>
          <p:nvPr/>
        </p:nvPicPr>
        <p:blipFill>
          <a:blip r:embed="rId3"/>
          <a:srcRect/>
          <a:stretch>
            <a:fillRect/>
          </a:stretch>
        </p:blipFill>
        <p:spPr bwMode="auto">
          <a:xfrm>
            <a:off x="6997700" y="4605992"/>
            <a:ext cx="2146300" cy="22423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5"/>
          <p:cNvSpPr>
            <a:spLocks noGrp="1" noChangeArrowheads="1"/>
          </p:cNvSpPr>
          <p:nvPr/>
        </p:nvSpPr>
        <p:spPr bwMode="auto">
          <a:xfrm>
            <a:off x="609600" y="1143000"/>
            <a:ext cx="7951788" cy="898525"/>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4400" dirty="0">
                <a:latin typeface="Century Gothic"/>
                <a:cs typeface="Century Gothic"/>
              </a:rPr>
              <a:t>Take a moment….</a:t>
            </a:r>
          </a:p>
        </p:txBody>
      </p:sp>
      <p:sp>
        <p:nvSpPr>
          <p:cNvPr id="33795" name="TextBox 4"/>
          <p:cNvSpPr txBox="1">
            <a:spLocks noChangeArrowheads="1"/>
          </p:cNvSpPr>
          <p:nvPr/>
        </p:nvSpPr>
        <p:spPr bwMode="auto">
          <a:xfrm>
            <a:off x="407988" y="2209800"/>
            <a:ext cx="8153400" cy="4431983"/>
          </a:xfrm>
          <a:prstGeom prst="rect">
            <a:avLst/>
          </a:prstGeom>
          <a:noFill/>
          <a:ln w="9525">
            <a:noFill/>
            <a:miter lim="800000"/>
            <a:headEnd/>
            <a:tailEnd/>
          </a:ln>
        </p:spPr>
        <p:txBody>
          <a:bodyPr>
            <a:prstTxWarp prst="textNoShape">
              <a:avLst/>
            </a:prstTxWarp>
            <a:spAutoFit/>
          </a:bodyPr>
          <a:lstStyle/>
          <a:p>
            <a:pPr marL="342900" indent="-342900"/>
            <a:r>
              <a:rPr lang="en-US" sz="2400" b="1" i="1" dirty="0" smtClean="0">
                <a:latin typeface="Century Gothic"/>
                <a:cs typeface="Century Gothic"/>
              </a:rPr>
              <a:t>Take a moment to ask yourself these questions?</a:t>
            </a:r>
          </a:p>
          <a:p>
            <a:pPr marL="342900" indent="-342900"/>
            <a:endParaRPr lang="en-US" sz="2400" dirty="0" smtClean="0">
              <a:latin typeface="Century Gothic"/>
              <a:cs typeface="Century Gothic"/>
            </a:endParaRPr>
          </a:p>
          <a:p>
            <a:pPr marL="342900" indent="-342900">
              <a:buFont typeface="+mj-lt"/>
              <a:buAutoNum type="arabicPeriod"/>
            </a:pPr>
            <a:r>
              <a:rPr lang="en-US" sz="2400" dirty="0" smtClean="0">
                <a:latin typeface="Century Gothic"/>
                <a:cs typeface="Century Gothic"/>
              </a:rPr>
              <a:t>What do I want to take away from today’s workshop that will help me in my work and personal life? </a:t>
            </a:r>
          </a:p>
          <a:p>
            <a:pPr marL="342900" indent="-342900"/>
            <a:endParaRPr lang="en-US" sz="2400" dirty="0" smtClean="0">
              <a:latin typeface="Century Gothic"/>
              <a:cs typeface="Century Gothic"/>
            </a:endParaRPr>
          </a:p>
          <a:p>
            <a:pPr marL="342900" indent="-342900">
              <a:buFont typeface="+mj-lt"/>
              <a:buAutoNum type="arabicPeriod"/>
            </a:pPr>
            <a:r>
              <a:rPr lang="en-US" sz="2400" dirty="0" smtClean="0">
                <a:latin typeface="Century Gothic"/>
                <a:cs typeface="Century Gothic"/>
              </a:rPr>
              <a:t>How could I use</a:t>
            </a:r>
            <a:r>
              <a:rPr lang="en-US" sz="2400" dirty="0" smtClean="0">
                <a:latin typeface="Century Gothic"/>
                <a:cs typeface="Century Gothic"/>
              </a:rPr>
              <a:t> PP/PE as </a:t>
            </a:r>
            <a:r>
              <a:rPr lang="en-US" sz="2400" dirty="0" smtClean="0">
                <a:latin typeface="Century Gothic"/>
                <a:cs typeface="Century Gothic"/>
              </a:rPr>
              <a:t>a tool for my professional development?</a:t>
            </a:r>
          </a:p>
          <a:p>
            <a:pPr marL="342900" lvl="1" indent="-342900"/>
            <a:endParaRPr lang="en-US" sz="2400" dirty="0" smtClean="0">
              <a:latin typeface="Century Gothic"/>
              <a:cs typeface="Century Gothic"/>
            </a:endParaRPr>
          </a:p>
          <a:p>
            <a:pPr marL="342900" indent="-342900">
              <a:buFont typeface="+mj-lt"/>
              <a:buAutoNum type="arabicPeriod"/>
            </a:pPr>
            <a:r>
              <a:rPr lang="en-US" sz="2400" dirty="0" smtClean="0">
                <a:latin typeface="Century Gothic"/>
                <a:cs typeface="Century Gothic"/>
              </a:rPr>
              <a:t>How might I use</a:t>
            </a:r>
            <a:r>
              <a:rPr lang="en-US" sz="2400" dirty="0" smtClean="0">
                <a:latin typeface="Century Gothic"/>
                <a:cs typeface="Century Gothic"/>
              </a:rPr>
              <a:t> PP/PE as </a:t>
            </a:r>
            <a:r>
              <a:rPr lang="en-US" sz="2400" dirty="0" smtClean="0">
                <a:latin typeface="Century Gothic"/>
                <a:cs typeface="Century Gothic"/>
              </a:rPr>
              <a:t>an approach in my role as</a:t>
            </a:r>
            <a:r>
              <a:rPr lang="en-US" sz="2400" dirty="0" smtClean="0">
                <a:latin typeface="Century Gothic"/>
                <a:cs typeface="Century Gothic"/>
              </a:rPr>
              <a:t> a School Psychologist?</a:t>
            </a:r>
          </a:p>
          <a:p>
            <a:pPr marL="342900" indent="-342900">
              <a:buFont typeface="+mj-lt"/>
              <a:buAutoNum type="arabicPeriod"/>
            </a:pPr>
            <a:endParaRPr lang="en-US" b="0" dirty="0">
              <a:latin typeface="Century Gothic"/>
              <a:cs typeface="Century Gothic"/>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5"/>
          <p:cNvSpPr>
            <a:spLocks noGrp="1" noChangeArrowheads="1"/>
          </p:cNvSpPr>
          <p:nvPr/>
        </p:nvSpPr>
        <p:spPr bwMode="auto">
          <a:xfrm>
            <a:off x="609600" y="1219200"/>
            <a:ext cx="7951788" cy="898525"/>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4400" dirty="0" smtClean="0">
                <a:latin typeface="Century Gothic"/>
                <a:cs typeface="Century Gothic"/>
              </a:rPr>
              <a:t>Overall Aims</a:t>
            </a:r>
            <a:endParaRPr lang="en-US" sz="4400" dirty="0">
              <a:latin typeface="Century Gothic"/>
              <a:cs typeface="Century Gothic"/>
            </a:endParaRPr>
          </a:p>
        </p:txBody>
      </p:sp>
      <p:sp>
        <p:nvSpPr>
          <p:cNvPr id="25603" name="TextBox 4"/>
          <p:cNvSpPr txBox="1">
            <a:spLocks noChangeArrowheads="1"/>
          </p:cNvSpPr>
          <p:nvPr/>
        </p:nvSpPr>
        <p:spPr bwMode="auto">
          <a:xfrm>
            <a:off x="838200" y="2438400"/>
            <a:ext cx="7467600" cy="2585323"/>
          </a:xfrm>
          <a:prstGeom prst="rect">
            <a:avLst/>
          </a:prstGeom>
          <a:noFill/>
          <a:ln w="9525">
            <a:noFill/>
            <a:miter lim="800000"/>
            <a:headEnd/>
            <a:tailEnd/>
          </a:ln>
        </p:spPr>
        <p:txBody>
          <a:bodyPr wrap="square">
            <a:prstTxWarp prst="textNoShape">
              <a:avLst/>
            </a:prstTxWarp>
            <a:spAutoFit/>
          </a:bodyPr>
          <a:lstStyle/>
          <a:p>
            <a:r>
              <a:rPr lang="en-AU" sz="2400" b="0" dirty="0" smtClean="0">
                <a:latin typeface="Century Gothic"/>
                <a:cs typeface="Century Gothic"/>
              </a:rPr>
              <a:t>This workshop </a:t>
            </a:r>
            <a:r>
              <a:rPr lang="en-AU" sz="2400" b="0" dirty="0">
                <a:latin typeface="Century Gothic"/>
                <a:cs typeface="Century Gothic"/>
              </a:rPr>
              <a:t>will allow</a:t>
            </a:r>
            <a:r>
              <a:rPr lang="en-AU" sz="2400" b="0" dirty="0" smtClean="0">
                <a:latin typeface="Century Gothic"/>
                <a:cs typeface="Century Gothic"/>
              </a:rPr>
              <a:t> you </a:t>
            </a:r>
            <a:r>
              <a:rPr lang="en-AU" sz="2400" dirty="0" smtClean="0">
                <a:latin typeface="Century Gothic"/>
                <a:cs typeface="Century Gothic"/>
              </a:rPr>
              <a:t>to </a:t>
            </a:r>
            <a:r>
              <a:rPr lang="en-AU" sz="2400" dirty="0">
                <a:latin typeface="Century Gothic"/>
                <a:cs typeface="Century Gothic"/>
              </a:rPr>
              <a:t>learn and apply</a:t>
            </a:r>
            <a:r>
              <a:rPr lang="en-AU" sz="2400" dirty="0" smtClean="0">
                <a:latin typeface="Century Gothic"/>
                <a:cs typeface="Century Gothic"/>
              </a:rPr>
              <a:t> the principles of Appreciative Inquiry (AI) to </a:t>
            </a:r>
            <a:r>
              <a:rPr lang="en-AU" sz="2400" dirty="0" smtClean="0">
                <a:latin typeface="Century Gothic"/>
                <a:cs typeface="Century Gothic"/>
              </a:rPr>
              <a:t>assist you </a:t>
            </a:r>
            <a:r>
              <a:rPr lang="en-AU" sz="2400" dirty="0">
                <a:latin typeface="Century Gothic"/>
                <a:cs typeface="Century Gothic"/>
              </a:rPr>
              <a:t>in</a:t>
            </a:r>
            <a:r>
              <a:rPr lang="en-AU" sz="2400" dirty="0" smtClean="0">
                <a:latin typeface="Century Gothic"/>
                <a:cs typeface="Century Gothic"/>
              </a:rPr>
              <a:t> considering the application of Positive Psychology/Positive Education for the optimal functioning of </a:t>
            </a:r>
            <a:r>
              <a:rPr lang="en-AU" sz="2400" dirty="0" smtClean="0">
                <a:latin typeface="Century Gothic"/>
                <a:cs typeface="Century Gothic"/>
              </a:rPr>
              <a:t>yourself, your students and your school</a:t>
            </a:r>
            <a:r>
              <a:rPr lang="en-AU" sz="2400" dirty="0" smtClean="0">
                <a:latin typeface="Century Gothic"/>
                <a:cs typeface="Century Gothic"/>
              </a:rPr>
              <a:t>.</a:t>
            </a:r>
            <a:endParaRPr lang="en-US" sz="2400" dirty="0" smtClean="0">
              <a:latin typeface="Century Gothic"/>
              <a:cs typeface="Century Gothic"/>
            </a:endParaRPr>
          </a:p>
          <a:p>
            <a:endParaRPr lang="en-US" b="0" dirty="0">
              <a:latin typeface="Century Gothic"/>
              <a:cs typeface="Century Gothic"/>
            </a:endParaRPr>
          </a:p>
        </p:txBody>
      </p:sp>
      <p:pic>
        <p:nvPicPr>
          <p:cNvPr id="4" name="Picture 3" descr="Change-Butterfly.jpg"/>
          <p:cNvPicPr>
            <a:picLocks noChangeAspect="1"/>
          </p:cNvPicPr>
          <p:nvPr/>
        </p:nvPicPr>
        <p:blipFill>
          <a:blip r:embed="rId3"/>
          <a:stretch>
            <a:fillRect/>
          </a:stretch>
        </p:blipFill>
        <p:spPr>
          <a:xfrm>
            <a:off x="5181600" y="5410200"/>
            <a:ext cx="3745992" cy="119176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Date Placeholder 3"/>
          <p:cNvSpPr txBox="1">
            <a:spLocks noGrp="1"/>
          </p:cNvSpPr>
          <p:nvPr/>
        </p:nvSpPr>
        <p:spPr bwMode="auto">
          <a:xfrm>
            <a:off x="685800" y="6248400"/>
            <a:ext cx="1811338" cy="457200"/>
          </a:xfrm>
          <a:prstGeom prst="rect">
            <a:avLst/>
          </a:prstGeom>
          <a:noFill/>
          <a:ln w="9525">
            <a:noFill/>
            <a:miter lim="800000"/>
            <a:headEnd/>
            <a:tailEnd/>
          </a:ln>
          <a:effectLst>
            <a:outerShdw dist="25399" dir="2700000" algn="ctr" rotWithShape="0">
              <a:srgbClr val="FFFFFF">
                <a:alpha val="99962"/>
              </a:srgbClr>
            </a:outerShdw>
          </a:effectLst>
        </p:spPr>
        <p:txBody>
          <a:bodyPr/>
          <a:lstStyle/>
          <a:p>
            <a:pPr>
              <a:defRPr/>
            </a:pPr>
            <a:endParaRPr lang="en-US" sz="1400" b="0">
              <a:latin typeface="Century Gothic" pitchFamily="1" charset="0"/>
              <a:ea typeface="Osaka" pitchFamily="1" charset="-128"/>
            </a:endParaRPr>
          </a:p>
        </p:txBody>
      </p:sp>
      <p:sp>
        <p:nvSpPr>
          <p:cNvPr id="5" name="Footer Placeholder 4"/>
          <p:cNvSpPr txBox="1">
            <a:spLocks noGrp="1"/>
          </p:cNvSpPr>
          <p:nvPr/>
        </p:nvSpPr>
        <p:spPr bwMode="auto">
          <a:xfrm>
            <a:off x="3124200" y="6248400"/>
            <a:ext cx="2752725" cy="457200"/>
          </a:xfrm>
          <a:prstGeom prst="rect">
            <a:avLst/>
          </a:prstGeom>
          <a:noFill/>
          <a:ln w="9525">
            <a:noFill/>
            <a:miter lim="800000"/>
            <a:headEnd/>
            <a:tailEnd/>
          </a:ln>
          <a:effectLst>
            <a:outerShdw dist="25399" dir="2700000" algn="ctr" rotWithShape="0">
              <a:srgbClr val="FFFFFF">
                <a:alpha val="99962"/>
              </a:srgbClr>
            </a:outerShdw>
          </a:effectLst>
        </p:spPr>
        <p:txBody>
          <a:bodyPr/>
          <a:lstStyle/>
          <a:p>
            <a:pPr algn="ctr">
              <a:defRPr/>
            </a:pPr>
            <a:endParaRPr lang="en-US" sz="1400" b="0">
              <a:latin typeface="Century Gothic" pitchFamily="1" charset="0"/>
              <a:ea typeface="Osaka" pitchFamily="1" charset="-128"/>
            </a:endParaRPr>
          </a:p>
        </p:txBody>
      </p:sp>
      <p:sp>
        <p:nvSpPr>
          <p:cNvPr id="18436" name="Rectangle 1026"/>
          <p:cNvSpPr>
            <a:spLocks noGrp="1" noChangeArrowheads="1"/>
          </p:cNvSpPr>
          <p:nvPr>
            <p:ph type="title" idx="4294967295"/>
          </p:nvPr>
        </p:nvSpPr>
        <p:spPr>
          <a:xfrm>
            <a:off x="228600" y="1219200"/>
            <a:ext cx="8478838" cy="1447800"/>
          </a:xfrm>
          <a:prstGeom prst="rect">
            <a:avLst/>
          </a:prstGeom>
        </p:spPr>
        <p:txBody>
          <a:bodyPr/>
          <a:lstStyle/>
          <a:p>
            <a:pPr eaLnBrk="1" hangingPunct="1"/>
            <a:r>
              <a:rPr lang="en-US" dirty="0" smtClean="0">
                <a:latin typeface="Century Gothic" charset="0"/>
              </a:rPr>
              <a:t>Review  of Positive Psychology</a:t>
            </a:r>
            <a:endParaRPr lang="en-US" dirty="0"/>
          </a:p>
        </p:txBody>
      </p:sp>
      <p:sp>
        <p:nvSpPr>
          <p:cNvPr id="18437" name="Rectangle 1027"/>
          <p:cNvSpPr>
            <a:spLocks noGrp="1" noChangeArrowheads="1"/>
          </p:cNvSpPr>
          <p:nvPr>
            <p:ph type="body" idx="4294967295"/>
          </p:nvPr>
        </p:nvSpPr>
        <p:spPr>
          <a:xfrm>
            <a:off x="457200" y="2438400"/>
            <a:ext cx="7772400" cy="3048000"/>
          </a:xfrm>
        </p:spPr>
        <p:txBody>
          <a:bodyPr>
            <a:normAutofit/>
          </a:bodyPr>
          <a:lstStyle/>
          <a:p>
            <a:r>
              <a:rPr lang="en-US" sz="2800" dirty="0" smtClean="0">
                <a:cs typeface="Century Gothic"/>
              </a:rPr>
              <a:t>The study of the conditions and processes that contribute to the flourishing or optimal functioning of people, groups and institutions. </a:t>
            </a:r>
          </a:p>
          <a:p>
            <a:r>
              <a:rPr lang="en-US" sz="2000" dirty="0" smtClean="0">
                <a:cs typeface="Century Gothic"/>
              </a:rPr>
              <a:t>(Gable &amp; </a:t>
            </a:r>
            <a:r>
              <a:rPr lang="en-US" sz="2000" dirty="0" err="1" smtClean="0">
                <a:cs typeface="Century Gothic"/>
              </a:rPr>
              <a:t>Haidt</a:t>
            </a:r>
            <a:r>
              <a:rPr lang="en-US" sz="2000" dirty="0" smtClean="0">
                <a:cs typeface="Century Gothic"/>
              </a:rPr>
              <a:t>, 2005)</a:t>
            </a:r>
          </a:p>
          <a:p>
            <a:pPr eaLnBrk="1" hangingPunct="1">
              <a:lnSpc>
                <a:spcPct val="90000"/>
              </a:lnSpc>
              <a:buFontTx/>
              <a:buNone/>
            </a:pPr>
            <a:endParaRPr lang="en-AU" sz="2400" dirty="0" smtClean="0">
              <a:latin typeface="Century Gothic" charset="0"/>
            </a:endParaRPr>
          </a:p>
          <a:p>
            <a:pPr eaLnBrk="1" hangingPunct="1">
              <a:lnSpc>
                <a:spcPct val="90000"/>
              </a:lnSpc>
            </a:pPr>
            <a:endParaRPr lang="en-AU" sz="1800" dirty="0">
              <a:latin typeface="Century Gothic" charset="0"/>
            </a:endParaRPr>
          </a:p>
          <a:p>
            <a:pPr eaLnBrk="1" hangingPunct="1">
              <a:lnSpc>
                <a:spcPct val="90000"/>
              </a:lnSpc>
              <a:buFontTx/>
              <a:buNone/>
            </a:pPr>
            <a:endParaRPr lang="en-AU" sz="1800" dirty="0">
              <a:latin typeface="Century Gothic" charset="0"/>
            </a:endParaRPr>
          </a:p>
          <a:p>
            <a:pPr eaLnBrk="1" hangingPunct="1">
              <a:lnSpc>
                <a:spcPct val="90000"/>
              </a:lnSpc>
              <a:buFontTx/>
              <a:buNone/>
            </a:pPr>
            <a:endParaRPr lang="en-AU" sz="1400" dirty="0">
              <a:latin typeface="Century Gothic" charset="0"/>
            </a:endParaRPr>
          </a:p>
          <a:p>
            <a:pPr eaLnBrk="1" hangingPunct="1">
              <a:lnSpc>
                <a:spcPct val="90000"/>
              </a:lnSpc>
            </a:pPr>
            <a:endParaRPr lang="en-US" sz="900" dirty="0">
              <a:latin typeface="Century Gothic" charset="0"/>
            </a:endParaRPr>
          </a:p>
        </p:txBody>
      </p:sp>
      <p:pic>
        <p:nvPicPr>
          <p:cNvPr id="6" name="Picture 4" descr="flourish-wallpaper"/>
          <p:cNvPicPr>
            <a:picLocks noChangeAspect="1" noChangeArrowheads="1"/>
          </p:cNvPicPr>
          <p:nvPr/>
        </p:nvPicPr>
        <p:blipFill>
          <a:blip r:embed="rId3"/>
          <a:srcRect/>
          <a:stretch>
            <a:fillRect/>
          </a:stretch>
        </p:blipFill>
        <p:spPr bwMode="auto">
          <a:xfrm>
            <a:off x="5932124" y="4305685"/>
            <a:ext cx="3211876" cy="255231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ChangeArrowheads="1"/>
          </p:cNvSpPr>
          <p:nvPr/>
        </p:nvSpPr>
        <p:spPr bwMode="auto">
          <a:xfrm>
            <a:off x="521506" y="1312865"/>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4400" dirty="0">
                <a:solidFill>
                  <a:srgbClr val="000000"/>
                </a:solidFill>
                <a:latin typeface="Century Gothic"/>
                <a:cs typeface="Century Gothic"/>
              </a:rPr>
              <a:t>Positive </a:t>
            </a:r>
            <a:r>
              <a:rPr lang="en-US" sz="4400" dirty="0" smtClean="0">
                <a:solidFill>
                  <a:srgbClr val="000000"/>
                </a:solidFill>
                <a:latin typeface="Century Gothic"/>
                <a:cs typeface="Century Gothic"/>
              </a:rPr>
              <a:t>Psychology</a:t>
            </a:r>
          </a:p>
          <a:p>
            <a:pPr algn="ctr"/>
            <a:r>
              <a:rPr lang="en-US" sz="3600" dirty="0" smtClean="0">
                <a:latin typeface="Century Gothic" charset="0"/>
              </a:rPr>
              <a:t>A strengths-based psychology</a:t>
            </a:r>
            <a:endParaRPr lang="en-US" sz="3600" dirty="0">
              <a:solidFill>
                <a:srgbClr val="000000"/>
              </a:solidFill>
              <a:latin typeface="Century Gothic"/>
              <a:cs typeface="Century Gothic"/>
            </a:endParaRPr>
          </a:p>
        </p:txBody>
      </p:sp>
      <p:sp>
        <p:nvSpPr>
          <p:cNvPr id="5" name="Rectangle 4"/>
          <p:cNvSpPr/>
          <p:nvPr/>
        </p:nvSpPr>
        <p:spPr>
          <a:xfrm>
            <a:off x="521506" y="2895600"/>
            <a:ext cx="7952957" cy="2951577"/>
          </a:xfrm>
          <a:prstGeom prst="rect">
            <a:avLst/>
          </a:prstGeom>
        </p:spPr>
        <p:txBody>
          <a:bodyPr wrap="square">
            <a:spAutoFit/>
          </a:bodyPr>
          <a:lstStyle/>
          <a:p>
            <a:pPr>
              <a:lnSpc>
                <a:spcPct val="90000"/>
              </a:lnSpc>
            </a:pPr>
            <a:endParaRPr lang="en-AU" sz="1400" dirty="0" smtClean="0">
              <a:latin typeface="Century Gothic" charset="0"/>
            </a:endParaRPr>
          </a:p>
          <a:p>
            <a:pPr algn="ctr">
              <a:lnSpc>
                <a:spcPct val="90000"/>
              </a:lnSpc>
              <a:buFontTx/>
              <a:buNone/>
            </a:pPr>
            <a:r>
              <a:rPr lang="en-US" i="1" dirty="0" smtClean="0">
                <a:latin typeface="Century Gothic" charset="0"/>
              </a:rPr>
              <a:t>	</a:t>
            </a:r>
            <a:r>
              <a:rPr lang="en-US" sz="2400" i="1" dirty="0" smtClean="0">
                <a:latin typeface="Century Gothic" charset="0"/>
              </a:rPr>
              <a:t>“I do not believe that you should devote overly much effort to correcting your weaknesses.  </a:t>
            </a:r>
          </a:p>
          <a:p>
            <a:pPr algn="ctr">
              <a:lnSpc>
                <a:spcPct val="90000"/>
              </a:lnSpc>
              <a:buFontTx/>
              <a:buNone/>
            </a:pPr>
            <a:r>
              <a:rPr lang="en-US" sz="2400" i="1" dirty="0" smtClean="0">
                <a:latin typeface="Century Gothic" charset="0"/>
              </a:rPr>
              <a:t>Rather, I believe that the highest success in living and the deepest emotional satisfaction comes from building and using your signature strengths”				</a:t>
            </a:r>
          </a:p>
          <a:p>
            <a:pPr algn="ctr">
              <a:lnSpc>
                <a:spcPct val="90000"/>
              </a:lnSpc>
              <a:buFontTx/>
              <a:buNone/>
            </a:pPr>
            <a:endParaRPr lang="en-US" sz="2400" b="1" i="1" dirty="0" smtClean="0">
              <a:latin typeface="Century Gothic" charset="0"/>
            </a:endParaRPr>
          </a:p>
          <a:p>
            <a:pPr algn="ctr">
              <a:lnSpc>
                <a:spcPct val="90000"/>
              </a:lnSpc>
              <a:buFontTx/>
              <a:buNone/>
            </a:pPr>
            <a:r>
              <a:rPr lang="en-US" sz="2400" b="1" dirty="0" smtClean="0">
                <a:latin typeface="Century Gothic" charset="0"/>
              </a:rPr>
              <a:t>Professor Martin Seligman</a:t>
            </a:r>
            <a:endParaRPr lang="en-AU" sz="2400" dirty="0">
              <a:latin typeface="Century Gothic"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2" name="Rectangle 2"/>
          <p:cNvSpPr>
            <a:spLocks noGrp="1" noChangeArrowheads="1"/>
          </p:cNvSpPr>
          <p:nvPr>
            <p:ph type="title" idx="4294967295"/>
          </p:nvPr>
        </p:nvSpPr>
        <p:spPr>
          <a:xfrm>
            <a:off x="685800" y="1066800"/>
            <a:ext cx="7772400" cy="1143000"/>
          </a:xfrm>
          <a:prstGeom prst="rect">
            <a:avLst/>
          </a:prstGeom>
        </p:spPr>
        <p:txBody>
          <a:bodyPr/>
          <a:lstStyle/>
          <a:p>
            <a:pPr eaLnBrk="1" hangingPunct="1"/>
            <a:r>
              <a:rPr lang="en-US" dirty="0">
                <a:solidFill>
                  <a:srgbClr val="000000"/>
                </a:solidFill>
                <a:latin typeface="Century Gothic" charset="0"/>
              </a:rPr>
              <a:t>Strengths Assessment</a:t>
            </a:r>
          </a:p>
        </p:txBody>
      </p:sp>
      <p:sp>
        <p:nvSpPr>
          <p:cNvPr id="22533" name="Rectangle 3"/>
          <p:cNvSpPr>
            <a:spLocks noGrp="1" noChangeArrowheads="1"/>
          </p:cNvSpPr>
          <p:nvPr>
            <p:ph type="body" idx="4294967295"/>
          </p:nvPr>
        </p:nvSpPr>
        <p:spPr>
          <a:xfrm>
            <a:off x="457200" y="2438400"/>
            <a:ext cx="8229600" cy="3581400"/>
          </a:xfrm>
        </p:spPr>
        <p:txBody>
          <a:bodyPr/>
          <a:lstStyle/>
          <a:p>
            <a:pPr eaLnBrk="1" hangingPunct="1">
              <a:lnSpc>
                <a:spcPct val="90000"/>
              </a:lnSpc>
            </a:pPr>
            <a:r>
              <a:rPr lang="en-US" sz="2800" dirty="0">
                <a:latin typeface="Century Gothic" charset="0"/>
              </a:rPr>
              <a:t>Within positive psychology, strengths assessment is a key area of research.</a:t>
            </a:r>
          </a:p>
          <a:p>
            <a:pPr eaLnBrk="1" hangingPunct="1">
              <a:lnSpc>
                <a:spcPct val="90000"/>
              </a:lnSpc>
            </a:pPr>
            <a:r>
              <a:rPr lang="en-US" sz="2800" dirty="0">
                <a:latin typeface="Century Gothic" charset="0"/>
              </a:rPr>
              <a:t>Since the publication of the VIA (Values in Action) in 2004, further research conducted.</a:t>
            </a:r>
          </a:p>
          <a:p>
            <a:pPr eaLnBrk="1" hangingPunct="1">
              <a:lnSpc>
                <a:spcPct val="90000"/>
              </a:lnSpc>
            </a:pPr>
            <a:r>
              <a:rPr lang="en-US" sz="2800" dirty="0">
                <a:latin typeface="Century Gothic" charset="0"/>
              </a:rPr>
              <a:t>See </a:t>
            </a:r>
            <a:r>
              <a:rPr lang="en-US" sz="2800" dirty="0">
                <a:latin typeface="Century Gothic" charset="0"/>
                <a:hlinkClick r:id="rId3"/>
              </a:rPr>
              <a:t>www.viacharacter.org</a:t>
            </a:r>
            <a:r>
              <a:rPr lang="en-US" sz="2800" dirty="0">
                <a:latin typeface="Century Gothic" charset="0"/>
              </a:rPr>
              <a:t> or </a:t>
            </a:r>
            <a:r>
              <a:rPr lang="en-US" sz="2800" dirty="0">
                <a:latin typeface="Century Gothic" charset="0"/>
                <a:hlinkClick r:id="rId4"/>
              </a:rPr>
              <a:t>www.authentichappiness.org</a:t>
            </a:r>
            <a:endParaRPr lang="en-US" sz="2800" dirty="0">
              <a:latin typeface="Century Gothic" charset="0"/>
            </a:endParaRPr>
          </a:p>
          <a:p>
            <a:pPr eaLnBrk="1" hangingPunct="1">
              <a:lnSpc>
                <a:spcPct val="90000"/>
              </a:lnSpc>
            </a:pPr>
            <a:r>
              <a:rPr lang="en-US" sz="2800" dirty="0">
                <a:latin typeface="Century Gothic" charset="0"/>
              </a:rPr>
              <a:t>Also Realise2 (</a:t>
            </a:r>
            <a:r>
              <a:rPr lang="en-US" sz="2800" dirty="0">
                <a:latin typeface="Century Gothic" charset="0"/>
                <a:hlinkClick r:id="rId5"/>
              </a:rPr>
              <a:t>www.cappeu.org</a:t>
            </a:r>
            <a:r>
              <a:rPr lang="en-US" sz="2800" dirty="0">
                <a:latin typeface="Century Gothic" charset="0"/>
              </a:rPr>
              <a:t>) for assessment of</a:t>
            </a:r>
            <a:r>
              <a:rPr lang="en-US" sz="2800" dirty="0" smtClean="0">
                <a:latin typeface="Century Gothic" charset="0"/>
              </a:rPr>
              <a:t> staff </a:t>
            </a:r>
            <a:r>
              <a:rPr lang="en-US" sz="2800" dirty="0">
                <a:latin typeface="Century Gothic" charset="0"/>
              </a:rPr>
              <a:t>strengths</a:t>
            </a:r>
            <a:endParaRPr lang="en-US" dirty="0">
              <a:latin typeface="Century Gothic" charset="0"/>
            </a:endParaRPr>
          </a:p>
          <a:p>
            <a:pPr eaLnBrk="1" hangingPunct="1">
              <a:lnSpc>
                <a:spcPct val="90000"/>
              </a:lnSpc>
              <a:buFontTx/>
              <a:buNone/>
            </a:pPr>
            <a:endParaRPr lang="en-US" dirty="0">
              <a:latin typeface="Century Gothic"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80" name="Rectangle 2"/>
          <p:cNvSpPr>
            <a:spLocks noGrp="1" noChangeArrowheads="1"/>
          </p:cNvSpPr>
          <p:nvPr>
            <p:ph type="title" idx="4294967295"/>
          </p:nvPr>
        </p:nvSpPr>
        <p:spPr>
          <a:xfrm>
            <a:off x="609600" y="990600"/>
            <a:ext cx="7772400" cy="1143000"/>
          </a:xfrm>
          <a:prstGeom prst="rect">
            <a:avLst/>
          </a:prstGeom>
        </p:spPr>
        <p:txBody>
          <a:bodyPr/>
          <a:lstStyle/>
          <a:p>
            <a:pPr eaLnBrk="1" hangingPunct="1"/>
            <a:r>
              <a:rPr lang="en-US" dirty="0">
                <a:solidFill>
                  <a:srgbClr val="000000"/>
                </a:solidFill>
                <a:latin typeface="Century Gothic" charset="0"/>
              </a:rPr>
              <a:t>Character Strengths</a:t>
            </a:r>
            <a:endParaRPr lang="en-US" dirty="0">
              <a:solidFill>
                <a:srgbClr val="000000"/>
              </a:solidFill>
            </a:endParaRPr>
          </a:p>
        </p:txBody>
      </p:sp>
      <p:sp>
        <p:nvSpPr>
          <p:cNvPr id="24581" name="Rectangle 3"/>
          <p:cNvSpPr>
            <a:spLocks noGrp="1" noChangeArrowheads="1"/>
          </p:cNvSpPr>
          <p:nvPr>
            <p:ph type="body" idx="4294967295"/>
          </p:nvPr>
        </p:nvSpPr>
        <p:spPr>
          <a:xfrm>
            <a:off x="381000" y="1981200"/>
            <a:ext cx="8229600" cy="4525963"/>
          </a:xfrm>
        </p:spPr>
        <p:txBody>
          <a:bodyPr/>
          <a:lstStyle/>
          <a:p>
            <a:pPr eaLnBrk="1" hangingPunct="1">
              <a:lnSpc>
                <a:spcPct val="90000"/>
              </a:lnSpc>
            </a:pPr>
            <a:r>
              <a:rPr lang="en-US" sz="2800" dirty="0">
                <a:latin typeface="Century Gothic" charset="0"/>
              </a:rPr>
              <a:t>Character Strengths &amp; Virtues (CSV)</a:t>
            </a:r>
            <a:r>
              <a:rPr lang="en-US" sz="2400" dirty="0" smtClean="0">
                <a:latin typeface="Century Gothic" charset="0"/>
              </a:rPr>
              <a:t> </a:t>
            </a:r>
            <a:r>
              <a:rPr lang="en-US" sz="2000" dirty="0" smtClean="0">
                <a:latin typeface="Century Gothic" charset="0"/>
              </a:rPr>
              <a:t>(</a:t>
            </a:r>
            <a:r>
              <a:rPr lang="en-US" sz="2000" dirty="0">
                <a:latin typeface="Century Gothic" charset="0"/>
              </a:rPr>
              <a:t>Peterson &amp; Seligman, 2004)</a:t>
            </a:r>
          </a:p>
          <a:p>
            <a:pPr>
              <a:lnSpc>
                <a:spcPct val="90000"/>
              </a:lnSpc>
            </a:pPr>
            <a:r>
              <a:rPr lang="en-US" sz="2800" dirty="0">
                <a:latin typeface="Century Gothic" charset="0"/>
              </a:rPr>
              <a:t>“unpacking good character”</a:t>
            </a:r>
          </a:p>
          <a:p>
            <a:pPr>
              <a:lnSpc>
                <a:spcPct val="90000"/>
              </a:lnSpc>
            </a:pPr>
            <a:r>
              <a:rPr lang="en-US" sz="2800" dirty="0">
                <a:latin typeface="Century Gothic" charset="0"/>
              </a:rPr>
              <a:t>Believed to be universal:  identified through extensive literature searches</a:t>
            </a:r>
          </a:p>
          <a:p>
            <a:pPr eaLnBrk="1" hangingPunct="1">
              <a:lnSpc>
                <a:spcPct val="90000"/>
              </a:lnSpc>
            </a:pPr>
            <a:r>
              <a:rPr lang="en-US" sz="2800" dirty="0">
                <a:latin typeface="Century Gothic" charset="0"/>
              </a:rPr>
              <a:t>6 virtues, 24 strengths</a:t>
            </a:r>
          </a:p>
          <a:p>
            <a:pPr eaLnBrk="1" hangingPunct="1">
              <a:lnSpc>
                <a:spcPct val="90000"/>
              </a:lnSpc>
            </a:pPr>
            <a:r>
              <a:rPr lang="en-US" sz="2800" dirty="0">
                <a:latin typeface="Century Gothic" charset="0"/>
              </a:rPr>
              <a:t>Self-Report/Rank-ordered</a:t>
            </a:r>
          </a:p>
          <a:p>
            <a:pPr eaLnBrk="1" hangingPunct="1">
              <a:lnSpc>
                <a:spcPct val="90000"/>
              </a:lnSpc>
            </a:pPr>
            <a:r>
              <a:rPr lang="en-US" sz="2800" dirty="0">
                <a:latin typeface="Century Gothic" charset="0"/>
              </a:rPr>
              <a:t>Top 5 “signature strengths”</a:t>
            </a:r>
          </a:p>
          <a:p>
            <a:pPr eaLnBrk="1" hangingPunct="1">
              <a:lnSpc>
                <a:spcPct val="90000"/>
              </a:lnSpc>
            </a:pPr>
            <a:r>
              <a:rPr lang="en-US" sz="2800" dirty="0">
                <a:latin typeface="Century Gothic" charset="0"/>
              </a:rPr>
              <a:t>Youth version available (VIA Youth)</a:t>
            </a:r>
            <a:endParaRPr lang="en-US" sz="2400" dirty="0">
              <a:latin typeface="Century Gothic" charset="0"/>
            </a:endParaRPr>
          </a:p>
          <a:p>
            <a:pPr>
              <a:lnSpc>
                <a:spcPct val="90000"/>
              </a:lnSpc>
            </a:pPr>
            <a:endParaRPr lang="en-US" sz="27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8" name="Rectangle 2"/>
          <p:cNvSpPr>
            <a:spLocks noGrp="1" noChangeArrowheads="1"/>
          </p:cNvSpPr>
          <p:nvPr>
            <p:ph type="title" idx="4294967295"/>
          </p:nvPr>
        </p:nvSpPr>
        <p:spPr>
          <a:xfrm>
            <a:off x="685800" y="1143000"/>
            <a:ext cx="7772400" cy="1143000"/>
          </a:xfrm>
          <a:prstGeom prst="rect">
            <a:avLst/>
          </a:prstGeom>
        </p:spPr>
        <p:txBody>
          <a:bodyPr/>
          <a:lstStyle/>
          <a:p>
            <a:pPr eaLnBrk="1" hangingPunct="1"/>
            <a:r>
              <a:rPr lang="en-US" dirty="0">
                <a:solidFill>
                  <a:srgbClr val="000000"/>
                </a:solidFill>
                <a:latin typeface="Century Gothic" charset="0"/>
              </a:rPr>
              <a:t>The Virtues</a:t>
            </a:r>
            <a:br>
              <a:rPr lang="en-US" dirty="0">
                <a:solidFill>
                  <a:srgbClr val="000000"/>
                </a:solidFill>
                <a:latin typeface="Century Gothic" charset="0"/>
              </a:rPr>
            </a:br>
            <a:r>
              <a:rPr lang="en-US" sz="2400" dirty="0">
                <a:solidFill>
                  <a:srgbClr val="000000"/>
                </a:solidFill>
                <a:latin typeface="Century Gothic" charset="0"/>
              </a:rPr>
              <a:t>(Peterson &amp; Seligman, 2004)</a:t>
            </a:r>
            <a:endParaRPr lang="en-US" sz="2400" dirty="0">
              <a:solidFill>
                <a:srgbClr val="000000"/>
              </a:solidFill>
            </a:endParaRPr>
          </a:p>
        </p:txBody>
      </p:sp>
      <p:sp>
        <p:nvSpPr>
          <p:cNvPr id="26629" name="Rectangle 3"/>
          <p:cNvSpPr>
            <a:spLocks noGrp="1" noChangeArrowheads="1"/>
          </p:cNvSpPr>
          <p:nvPr>
            <p:ph type="body" sz="half" idx="4294967295"/>
          </p:nvPr>
        </p:nvSpPr>
        <p:spPr>
          <a:xfrm>
            <a:off x="914400" y="2667000"/>
            <a:ext cx="6248400" cy="4038600"/>
          </a:xfrm>
        </p:spPr>
        <p:txBody>
          <a:bodyPr/>
          <a:lstStyle/>
          <a:p>
            <a:pPr lvl="2" eaLnBrk="1" hangingPunct="1">
              <a:spcBef>
                <a:spcPts val="100"/>
              </a:spcBef>
            </a:pPr>
            <a:r>
              <a:rPr lang="en-AU" sz="2800">
                <a:latin typeface="Century Gothic" charset="0"/>
              </a:rPr>
              <a:t>Wisdom</a:t>
            </a:r>
          </a:p>
          <a:p>
            <a:pPr lvl="2" eaLnBrk="1" hangingPunct="1"/>
            <a:r>
              <a:rPr lang="en-AU" sz="2800">
                <a:latin typeface="Century Gothic" charset="0"/>
              </a:rPr>
              <a:t>Courage</a:t>
            </a:r>
          </a:p>
          <a:p>
            <a:pPr lvl="2" eaLnBrk="1" hangingPunct="1"/>
            <a:r>
              <a:rPr lang="en-AU" sz="2800">
                <a:latin typeface="Century Gothic" charset="0"/>
              </a:rPr>
              <a:t>Humanity</a:t>
            </a:r>
          </a:p>
          <a:p>
            <a:pPr lvl="2" eaLnBrk="1" hangingPunct="1"/>
            <a:r>
              <a:rPr lang="en-AU" sz="2800">
                <a:latin typeface="Century Gothic" charset="0"/>
              </a:rPr>
              <a:t>Justice</a:t>
            </a:r>
          </a:p>
          <a:p>
            <a:pPr lvl="2" eaLnBrk="1" hangingPunct="1"/>
            <a:r>
              <a:rPr lang="en-AU" sz="2800">
                <a:latin typeface="Century Gothic" charset="0"/>
              </a:rPr>
              <a:t>Temperance</a:t>
            </a:r>
          </a:p>
          <a:p>
            <a:pPr lvl="2" eaLnBrk="1" hangingPunct="1"/>
            <a:r>
              <a:rPr lang="en-AU" sz="2800">
                <a:latin typeface="Century Gothic" charset="0"/>
              </a:rPr>
              <a:t>Transcendence</a:t>
            </a:r>
            <a:endParaRPr lang="en-AU" sz="2000"/>
          </a:p>
          <a:p>
            <a:pPr eaLnBrk="1" hangingPunct="1"/>
            <a:endParaRPr lang="en-US" sz="28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6" name="Rectangle 2"/>
          <p:cNvSpPr>
            <a:spLocks noGrp="1" noChangeArrowheads="1"/>
          </p:cNvSpPr>
          <p:nvPr>
            <p:ph type="title" idx="4294967295"/>
          </p:nvPr>
        </p:nvSpPr>
        <p:spPr>
          <a:xfrm>
            <a:off x="685800" y="990600"/>
            <a:ext cx="7772400" cy="762000"/>
          </a:xfrm>
          <a:prstGeom prst="rect">
            <a:avLst/>
          </a:prstGeom>
        </p:spPr>
        <p:txBody>
          <a:bodyPr/>
          <a:lstStyle/>
          <a:p>
            <a:pPr eaLnBrk="1" hangingPunct="1"/>
            <a:r>
              <a:rPr lang="en-US" dirty="0">
                <a:solidFill>
                  <a:srgbClr val="000000"/>
                </a:solidFill>
                <a:latin typeface="Century Gothic" charset="0"/>
              </a:rPr>
              <a:t>Character </a:t>
            </a:r>
            <a:r>
              <a:rPr lang="en-US" dirty="0" smtClean="0">
                <a:solidFill>
                  <a:srgbClr val="000000"/>
                </a:solidFill>
                <a:latin typeface="Century Gothic" charset="0"/>
              </a:rPr>
              <a:t>Strengths</a:t>
            </a:r>
            <a:endParaRPr lang="en-US" dirty="0">
              <a:solidFill>
                <a:srgbClr val="000000"/>
              </a:solidFill>
            </a:endParaRPr>
          </a:p>
        </p:txBody>
      </p:sp>
      <p:sp>
        <p:nvSpPr>
          <p:cNvPr id="28677" name="Rectangle 3"/>
          <p:cNvSpPr>
            <a:spLocks noGrp="1" noChangeArrowheads="1"/>
          </p:cNvSpPr>
          <p:nvPr>
            <p:ph type="body" idx="4294967295"/>
          </p:nvPr>
        </p:nvSpPr>
        <p:spPr>
          <a:xfrm>
            <a:off x="152400" y="1905000"/>
            <a:ext cx="8763000" cy="4800600"/>
          </a:xfrm>
        </p:spPr>
        <p:txBody>
          <a:bodyPr>
            <a:normAutofit lnSpcReduction="10000"/>
          </a:bodyPr>
          <a:lstStyle/>
          <a:p>
            <a:pPr eaLnBrk="1" hangingPunct="1">
              <a:lnSpc>
                <a:spcPct val="90000"/>
              </a:lnSpc>
            </a:pPr>
            <a:r>
              <a:rPr lang="en-US" sz="2400" dirty="0">
                <a:latin typeface="Century Gothic" charset="0"/>
              </a:rPr>
              <a:t>Creativity		</a:t>
            </a:r>
            <a:r>
              <a:rPr lang="en-US" sz="2400" dirty="0" smtClean="0">
                <a:latin typeface="Century Gothic" charset="0"/>
              </a:rPr>
              <a:t>			Curiosity</a:t>
            </a:r>
            <a:endParaRPr lang="en-US" sz="2400" dirty="0">
              <a:latin typeface="Century Gothic" charset="0"/>
            </a:endParaRPr>
          </a:p>
          <a:p>
            <a:pPr eaLnBrk="1" hangingPunct="1">
              <a:lnSpc>
                <a:spcPct val="90000"/>
              </a:lnSpc>
            </a:pPr>
            <a:r>
              <a:rPr lang="en-US" sz="2400" dirty="0">
                <a:latin typeface="Century Gothic" charset="0"/>
              </a:rPr>
              <a:t>Open-Mindedness</a:t>
            </a:r>
            <a:r>
              <a:rPr lang="en-US" sz="2400" dirty="0" smtClean="0">
                <a:latin typeface="Century Gothic" charset="0"/>
              </a:rPr>
              <a:t>		Love </a:t>
            </a:r>
            <a:r>
              <a:rPr lang="en-US" sz="2400" dirty="0">
                <a:latin typeface="Century Gothic" charset="0"/>
              </a:rPr>
              <a:t>of Learning</a:t>
            </a:r>
          </a:p>
          <a:p>
            <a:pPr eaLnBrk="1" hangingPunct="1">
              <a:lnSpc>
                <a:spcPct val="90000"/>
              </a:lnSpc>
            </a:pPr>
            <a:r>
              <a:rPr lang="en-US" sz="2400" dirty="0">
                <a:latin typeface="Century Gothic" charset="0"/>
              </a:rPr>
              <a:t>Perspective	</a:t>
            </a:r>
            <a:r>
              <a:rPr lang="en-US" sz="2400" dirty="0" smtClean="0">
                <a:latin typeface="Century Gothic" charset="0"/>
              </a:rPr>
              <a:t>			Bravery</a:t>
            </a:r>
            <a:endParaRPr lang="en-US" sz="2400" dirty="0">
              <a:latin typeface="Century Gothic" charset="0"/>
            </a:endParaRPr>
          </a:p>
          <a:p>
            <a:pPr eaLnBrk="1" hangingPunct="1">
              <a:lnSpc>
                <a:spcPct val="90000"/>
              </a:lnSpc>
            </a:pPr>
            <a:r>
              <a:rPr lang="en-US" sz="2400" dirty="0">
                <a:latin typeface="Century Gothic" charset="0"/>
              </a:rPr>
              <a:t>Persistence 	</a:t>
            </a:r>
            <a:r>
              <a:rPr lang="en-US" sz="2400" dirty="0" smtClean="0">
                <a:latin typeface="Century Gothic" charset="0"/>
              </a:rPr>
              <a:t>			Integrity</a:t>
            </a:r>
            <a:endParaRPr lang="en-US" sz="2400" dirty="0">
              <a:latin typeface="Century Gothic" charset="0"/>
            </a:endParaRPr>
          </a:p>
          <a:p>
            <a:pPr eaLnBrk="1" hangingPunct="1">
              <a:lnSpc>
                <a:spcPct val="90000"/>
              </a:lnSpc>
            </a:pPr>
            <a:r>
              <a:rPr lang="en-US" sz="2400" dirty="0">
                <a:latin typeface="Century Gothic" charset="0"/>
              </a:rPr>
              <a:t>Vitality		</a:t>
            </a:r>
            <a:r>
              <a:rPr lang="en-US" sz="2400" dirty="0" smtClean="0">
                <a:latin typeface="Century Gothic" charset="0"/>
              </a:rPr>
              <a:t>				Love</a:t>
            </a:r>
            <a:endParaRPr lang="en-US" sz="2400" dirty="0">
              <a:latin typeface="Century Gothic" charset="0"/>
            </a:endParaRPr>
          </a:p>
          <a:p>
            <a:pPr eaLnBrk="1" hangingPunct="1">
              <a:lnSpc>
                <a:spcPct val="90000"/>
              </a:lnSpc>
            </a:pPr>
            <a:r>
              <a:rPr lang="en-US" sz="2400" dirty="0">
                <a:latin typeface="Century Gothic" charset="0"/>
              </a:rPr>
              <a:t>Kindness		</a:t>
            </a:r>
            <a:r>
              <a:rPr lang="en-US" sz="2400" dirty="0" smtClean="0">
                <a:latin typeface="Century Gothic" charset="0"/>
              </a:rPr>
              <a:t>			Social </a:t>
            </a:r>
            <a:r>
              <a:rPr lang="en-US" sz="2400" dirty="0">
                <a:latin typeface="Century Gothic" charset="0"/>
              </a:rPr>
              <a:t>Intelligence</a:t>
            </a:r>
          </a:p>
          <a:p>
            <a:pPr eaLnBrk="1" hangingPunct="1">
              <a:lnSpc>
                <a:spcPct val="90000"/>
              </a:lnSpc>
            </a:pPr>
            <a:r>
              <a:rPr lang="en-US" sz="2400" dirty="0">
                <a:latin typeface="Century Gothic" charset="0"/>
              </a:rPr>
              <a:t>Citizenship	</a:t>
            </a:r>
            <a:r>
              <a:rPr lang="en-US" sz="2400" dirty="0" smtClean="0">
                <a:latin typeface="Century Gothic" charset="0"/>
              </a:rPr>
              <a:t>			Fairness</a:t>
            </a:r>
            <a:endParaRPr lang="en-US" sz="2400" dirty="0">
              <a:latin typeface="Century Gothic" charset="0"/>
            </a:endParaRPr>
          </a:p>
          <a:p>
            <a:pPr eaLnBrk="1" hangingPunct="1">
              <a:lnSpc>
                <a:spcPct val="90000"/>
              </a:lnSpc>
            </a:pPr>
            <a:r>
              <a:rPr lang="en-US" sz="2400" dirty="0">
                <a:latin typeface="Century Gothic" charset="0"/>
              </a:rPr>
              <a:t>Leadership	</a:t>
            </a:r>
            <a:r>
              <a:rPr lang="en-US" sz="2400" dirty="0" smtClean="0">
                <a:latin typeface="Century Gothic" charset="0"/>
              </a:rPr>
              <a:t>			Forgiveness</a:t>
            </a:r>
            <a:r>
              <a:rPr lang="en-US" sz="2400" dirty="0">
                <a:latin typeface="Century Gothic" charset="0"/>
              </a:rPr>
              <a:t>/Mercy</a:t>
            </a:r>
          </a:p>
          <a:p>
            <a:pPr eaLnBrk="1" hangingPunct="1">
              <a:lnSpc>
                <a:spcPct val="90000"/>
              </a:lnSpc>
            </a:pPr>
            <a:r>
              <a:rPr lang="en-US" sz="2400" dirty="0">
                <a:latin typeface="Century Gothic" charset="0"/>
              </a:rPr>
              <a:t>Humility/</a:t>
            </a:r>
            <a:r>
              <a:rPr lang="en-US" sz="2400" dirty="0" smtClean="0">
                <a:latin typeface="Century Gothic" charset="0"/>
              </a:rPr>
              <a:t>Modesty		</a:t>
            </a:r>
            <a:r>
              <a:rPr lang="en-US" sz="2400" dirty="0">
                <a:latin typeface="Century Gothic" charset="0"/>
              </a:rPr>
              <a:t>Prudence</a:t>
            </a:r>
          </a:p>
          <a:p>
            <a:pPr eaLnBrk="1" hangingPunct="1">
              <a:lnSpc>
                <a:spcPct val="90000"/>
              </a:lnSpc>
            </a:pPr>
            <a:r>
              <a:rPr lang="en-US" sz="2400" dirty="0">
                <a:latin typeface="Century Gothic" charset="0"/>
              </a:rPr>
              <a:t>Self-regulation	</a:t>
            </a:r>
            <a:r>
              <a:rPr lang="en-US" sz="2400" dirty="0" smtClean="0">
                <a:latin typeface="Century Gothic" charset="0"/>
              </a:rPr>
              <a:t>		</a:t>
            </a:r>
            <a:r>
              <a:rPr lang="en-US" sz="2400" dirty="0" err="1" smtClean="0">
                <a:latin typeface="Century Gothic" charset="0"/>
              </a:rPr>
              <a:t>Apprec</a:t>
            </a:r>
            <a:r>
              <a:rPr lang="en-US" sz="2400" dirty="0">
                <a:latin typeface="Century Gothic" charset="0"/>
              </a:rPr>
              <a:t>. Of Beauty/Excellence</a:t>
            </a:r>
          </a:p>
          <a:p>
            <a:pPr eaLnBrk="1" hangingPunct="1">
              <a:lnSpc>
                <a:spcPct val="90000"/>
              </a:lnSpc>
            </a:pPr>
            <a:r>
              <a:rPr lang="en-US" sz="2400" dirty="0">
                <a:latin typeface="Century Gothic" charset="0"/>
              </a:rPr>
              <a:t>Gratitude		</a:t>
            </a:r>
            <a:r>
              <a:rPr lang="en-US" sz="2400" dirty="0" smtClean="0">
                <a:latin typeface="Century Gothic" charset="0"/>
              </a:rPr>
              <a:t>			Hope</a:t>
            </a:r>
            <a:endParaRPr lang="en-US" sz="2400" dirty="0">
              <a:latin typeface="Century Gothic" charset="0"/>
            </a:endParaRPr>
          </a:p>
          <a:p>
            <a:pPr eaLnBrk="1" hangingPunct="1">
              <a:lnSpc>
                <a:spcPct val="90000"/>
              </a:lnSpc>
            </a:pPr>
            <a:r>
              <a:rPr lang="en-US" sz="2400" dirty="0" err="1">
                <a:latin typeface="Century Gothic" charset="0"/>
              </a:rPr>
              <a:t>Humour</a:t>
            </a:r>
            <a:r>
              <a:rPr lang="en-US" sz="2400" dirty="0">
                <a:latin typeface="Century Gothic" charset="0"/>
              </a:rPr>
              <a:t>		</a:t>
            </a:r>
            <a:r>
              <a:rPr lang="en-US" sz="2400" dirty="0" smtClean="0">
                <a:latin typeface="Century Gothic" charset="0"/>
              </a:rPr>
              <a:t>			Spirituality</a:t>
            </a:r>
            <a:endParaRPr lang="en-US" sz="1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4" name="Rectangle 2"/>
          <p:cNvSpPr>
            <a:spLocks noGrp="1" noChangeArrowheads="1"/>
          </p:cNvSpPr>
          <p:nvPr>
            <p:ph type="title" idx="4294967295"/>
          </p:nvPr>
        </p:nvSpPr>
        <p:spPr>
          <a:xfrm>
            <a:off x="685800" y="1066800"/>
            <a:ext cx="7772400" cy="1143000"/>
          </a:xfrm>
          <a:prstGeom prst="rect">
            <a:avLst/>
          </a:prstGeom>
        </p:spPr>
        <p:txBody>
          <a:bodyPr/>
          <a:lstStyle/>
          <a:p>
            <a:pPr eaLnBrk="1" hangingPunct="1"/>
            <a:r>
              <a:rPr lang="en-US" dirty="0">
                <a:solidFill>
                  <a:srgbClr val="000000"/>
                </a:solidFill>
                <a:latin typeface="Century Gothic" charset="0"/>
              </a:rPr>
              <a:t>Criteria for </a:t>
            </a:r>
            <a:br>
              <a:rPr lang="en-US" dirty="0">
                <a:solidFill>
                  <a:srgbClr val="000000"/>
                </a:solidFill>
                <a:latin typeface="Century Gothic" charset="0"/>
              </a:rPr>
            </a:br>
            <a:r>
              <a:rPr lang="en-US" dirty="0">
                <a:solidFill>
                  <a:srgbClr val="000000"/>
                </a:solidFill>
                <a:latin typeface="Century Gothic" charset="0"/>
              </a:rPr>
              <a:t>signature strengths:</a:t>
            </a:r>
            <a:endParaRPr lang="en-US" dirty="0">
              <a:solidFill>
                <a:srgbClr val="000000"/>
              </a:solidFill>
            </a:endParaRPr>
          </a:p>
        </p:txBody>
      </p:sp>
      <p:sp>
        <p:nvSpPr>
          <p:cNvPr id="30725" name="Rectangle 3"/>
          <p:cNvSpPr>
            <a:spLocks noGrp="1" noChangeArrowheads="1"/>
          </p:cNvSpPr>
          <p:nvPr>
            <p:ph type="body" idx="4294967295"/>
          </p:nvPr>
        </p:nvSpPr>
        <p:spPr>
          <a:xfrm>
            <a:off x="685800" y="2667000"/>
            <a:ext cx="7772400" cy="4114800"/>
          </a:xfrm>
        </p:spPr>
        <p:txBody>
          <a:bodyPr/>
          <a:lstStyle/>
          <a:p>
            <a:pPr eaLnBrk="1" hangingPunct="1">
              <a:lnSpc>
                <a:spcPct val="90000"/>
              </a:lnSpc>
            </a:pPr>
            <a:r>
              <a:rPr lang="en-US" sz="2800">
                <a:latin typeface="Century Gothic" charset="0"/>
              </a:rPr>
              <a:t>A sense of ownership &amp; authenticity;</a:t>
            </a:r>
          </a:p>
          <a:p>
            <a:pPr eaLnBrk="1" hangingPunct="1">
              <a:lnSpc>
                <a:spcPct val="90000"/>
              </a:lnSpc>
            </a:pPr>
            <a:r>
              <a:rPr lang="en-US" sz="2800">
                <a:latin typeface="Century Gothic" charset="0"/>
              </a:rPr>
              <a:t>A feeling of excitement while using it;</a:t>
            </a:r>
          </a:p>
          <a:p>
            <a:pPr eaLnBrk="1" hangingPunct="1">
              <a:lnSpc>
                <a:spcPct val="90000"/>
              </a:lnSpc>
            </a:pPr>
            <a:r>
              <a:rPr lang="en-US" sz="2800">
                <a:latin typeface="Century Gothic" charset="0"/>
              </a:rPr>
              <a:t>A rapid learning curve as the strength is applied.</a:t>
            </a:r>
          </a:p>
          <a:p>
            <a:pPr eaLnBrk="1" hangingPunct="1">
              <a:lnSpc>
                <a:spcPct val="90000"/>
              </a:lnSpc>
            </a:pPr>
            <a:r>
              <a:rPr lang="en-US" sz="2800">
                <a:latin typeface="Century Gothic" charset="0"/>
              </a:rPr>
              <a:t>Continuous learning of new ways to utilise the strength.</a:t>
            </a:r>
          </a:p>
          <a:p>
            <a:pPr eaLnBrk="1" hangingPunct="1">
              <a:lnSpc>
                <a:spcPct val="90000"/>
              </a:lnSpc>
            </a:pPr>
            <a:r>
              <a:rPr lang="en-US" sz="2800">
                <a:latin typeface="Century Gothic" charset="0"/>
              </a:rPr>
              <a:t>A yearning or sense of inevitability to use it - intrinsic motivation.</a:t>
            </a:r>
          </a:p>
          <a:p>
            <a:pPr eaLnBrk="1" hangingPunct="1">
              <a:lnSpc>
                <a:spcPct val="90000"/>
              </a:lnSpc>
            </a:pPr>
            <a:r>
              <a:rPr lang="en-US" sz="2800">
                <a:latin typeface="Century Gothic" charset="0"/>
              </a:rPr>
              <a:t>Feeling of vitality when using it.</a:t>
            </a:r>
            <a:endParaRPr lang="en-US" sz="28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2" name="Rectangle 2"/>
          <p:cNvSpPr>
            <a:spLocks noGrp="1" noChangeArrowheads="1"/>
          </p:cNvSpPr>
          <p:nvPr>
            <p:ph type="title" idx="4294967295"/>
          </p:nvPr>
        </p:nvSpPr>
        <p:spPr>
          <a:xfrm>
            <a:off x="685800" y="1143000"/>
            <a:ext cx="7772400" cy="1143000"/>
          </a:xfrm>
          <a:prstGeom prst="rect">
            <a:avLst/>
          </a:prstGeom>
        </p:spPr>
        <p:txBody>
          <a:bodyPr/>
          <a:lstStyle/>
          <a:p>
            <a:pPr eaLnBrk="1" hangingPunct="1"/>
            <a:r>
              <a:rPr lang="en-US">
                <a:solidFill>
                  <a:srgbClr val="000000"/>
                </a:solidFill>
                <a:latin typeface="Century Gothic" charset="0"/>
              </a:rPr>
              <a:t>Strengths Research</a:t>
            </a:r>
            <a:endParaRPr lang="en-US">
              <a:solidFill>
                <a:srgbClr val="000000"/>
              </a:solidFill>
            </a:endParaRPr>
          </a:p>
        </p:txBody>
      </p:sp>
      <p:sp>
        <p:nvSpPr>
          <p:cNvPr id="32773" name="Rectangle 3"/>
          <p:cNvSpPr>
            <a:spLocks noGrp="1" noChangeArrowheads="1"/>
          </p:cNvSpPr>
          <p:nvPr>
            <p:ph type="body" idx="4294967295"/>
          </p:nvPr>
        </p:nvSpPr>
        <p:spPr>
          <a:xfrm>
            <a:off x="457200" y="2133600"/>
            <a:ext cx="8229600" cy="4525963"/>
          </a:xfrm>
        </p:spPr>
        <p:txBody>
          <a:bodyPr/>
          <a:lstStyle/>
          <a:p>
            <a:pPr eaLnBrk="1" hangingPunct="1"/>
            <a:r>
              <a:rPr lang="en-US" sz="2800" dirty="0">
                <a:solidFill>
                  <a:srgbClr val="000000"/>
                </a:solidFill>
                <a:latin typeface="Century Gothic" charset="0"/>
              </a:rPr>
              <a:t>Growing research and evidence of working with</a:t>
            </a:r>
            <a:r>
              <a:rPr lang="en-US" sz="2800" dirty="0" smtClean="0">
                <a:solidFill>
                  <a:srgbClr val="000000"/>
                </a:solidFill>
                <a:latin typeface="Century Gothic" charset="0"/>
              </a:rPr>
              <a:t> strengths</a:t>
            </a:r>
            <a:r>
              <a:rPr lang="en-US" sz="2800" dirty="0">
                <a:solidFill>
                  <a:srgbClr val="000000"/>
                </a:solidFill>
                <a:latin typeface="Century Gothic" charset="0"/>
              </a:rPr>
              <a:t>.</a:t>
            </a:r>
          </a:p>
          <a:p>
            <a:pPr eaLnBrk="1" hangingPunct="1"/>
            <a:r>
              <a:rPr lang="en-US" sz="2800" dirty="0">
                <a:solidFill>
                  <a:srgbClr val="000000"/>
                </a:solidFill>
                <a:latin typeface="Century Gothic" charset="0"/>
              </a:rPr>
              <a:t>Using top strength in a new way for one week </a:t>
            </a:r>
            <a:r>
              <a:rPr lang="en-US" sz="1800" dirty="0">
                <a:solidFill>
                  <a:srgbClr val="000000"/>
                </a:solidFill>
                <a:latin typeface="Century Gothic" charset="0"/>
              </a:rPr>
              <a:t>(Park &amp; Peterson, 2006)</a:t>
            </a:r>
          </a:p>
          <a:p>
            <a:pPr eaLnBrk="1" hangingPunct="1"/>
            <a:r>
              <a:rPr lang="en-US" sz="2800" dirty="0">
                <a:solidFill>
                  <a:srgbClr val="000000"/>
                </a:solidFill>
                <a:latin typeface="Century Gothic" charset="0"/>
              </a:rPr>
              <a:t>Those that did were happier, less depressed and more engaged in their lives.</a:t>
            </a:r>
          </a:p>
          <a:p>
            <a:pPr eaLnBrk="1" hangingPunct="1"/>
            <a:r>
              <a:rPr lang="en-US" sz="2800" dirty="0">
                <a:solidFill>
                  <a:srgbClr val="000000"/>
                </a:solidFill>
                <a:latin typeface="Century Gothic" charset="0"/>
              </a:rPr>
              <a:t>Effects sustained at 6 month follow-up.</a:t>
            </a:r>
            <a:endParaRPr lang="en-US" sz="2800" dirty="0">
              <a:solidFill>
                <a:srgbClr val="00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20" name="Rectangle 2"/>
          <p:cNvSpPr>
            <a:spLocks noGrp="1" noChangeArrowheads="1"/>
          </p:cNvSpPr>
          <p:nvPr>
            <p:ph type="title" idx="4294967295"/>
          </p:nvPr>
        </p:nvSpPr>
        <p:spPr>
          <a:xfrm>
            <a:off x="685800" y="1066800"/>
            <a:ext cx="7772400" cy="1143000"/>
          </a:xfrm>
          <a:prstGeom prst="rect">
            <a:avLst/>
          </a:prstGeom>
        </p:spPr>
        <p:txBody>
          <a:bodyPr/>
          <a:lstStyle/>
          <a:p>
            <a:pPr eaLnBrk="1" hangingPunct="1"/>
            <a:r>
              <a:rPr lang="en-US" dirty="0">
                <a:solidFill>
                  <a:srgbClr val="000000"/>
                </a:solidFill>
                <a:latin typeface="Century Gothic" charset="0"/>
              </a:rPr>
              <a:t>Strengths Research</a:t>
            </a:r>
            <a:endParaRPr lang="en-US" dirty="0">
              <a:solidFill>
                <a:srgbClr val="000000"/>
              </a:solidFill>
            </a:endParaRPr>
          </a:p>
        </p:txBody>
      </p:sp>
      <p:sp>
        <p:nvSpPr>
          <p:cNvPr id="34821" name="Rectangle 3"/>
          <p:cNvSpPr>
            <a:spLocks noGrp="1" noChangeArrowheads="1"/>
          </p:cNvSpPr>
          <p:nvPr>
            <p:ph type="body" idx="4294967295"/>
          </p:nvPr>
        </p:nvSpPr>
        <p:spPr>
          <a:xfrm>
            <a:off x="685800" y="1981200"/>
            <a:ext cx="7620000" cy="4267200"/>
          </a:xfrm>
        </p:spPr>
        <p:txBody>
          <a:bodyPr/>
          <a:lstStyle/>
          <a:p>
            <a:pPr eaLnBrk="1" hangingPunct="1">
              <a:buFontTx/>
              <a:buNone/>
            </a:pPr>
            <a:endParaRPr lang="en-US" sz="2400" dirty="0">
              <a:solidFill>
                <a:srgbClr val="000000"/>
              </a:solidFill>
              <a:latin typeface="Century Gothic" charset="0"/>
            </a:endParaRPr>
          </a:p>
          <a:p>
            <a:pPr eaLnBrk="1" hangingPunct="1"/>
            <a:r>
              <a:rPr lang="en-US" sz="2400" dirty="0">
                <a:solidFill>
                  <a:srgbClr val="000000"/>
                </a:solidFill>
                <a:latin typeface="Century Gothic" charset="0"/>
              </a:rPr>
              <a:t>Hope, Love, Zest, Gratitude &amp; Curiosity associated with higher levels of well-being </a:t>
            </a:r>
            <a:r>
              <a:rPr lang="en-US" sz="1600" dirty="0">
                <a:solidFill>
                  <a:srgbClr val="000000"/>
                </a:solidFill>
                <a:latin typeface="Century Gothic" charset="0"/>
              </a:rPr>
              <a:t>(Peterson, Park &amp; Seligman, 2004).</a:t>
            </a:r>
          </a:p>
          <a:p>
            <a:r>
              <a:rPr lang="en-US" sz="2400" b="1" i="1" dirty="0">
                <a:solidFill>
                  <a:srgbClr val="000000"/>
                </a:solidFill>
                <a:latin typeface="Century Gothic" charset="0"/>
              </a:rPr>
              <a:t>Academic achievement</a:t>
            </a:r>
            <a:r>
              <a:rPr lang="en-US" sz="2400" dirty="0">
                <a:solidFill>
                  <a:srgbClr val="000000"/>
                </a:solidFill>
                <a:latin typeface="Century Gothic" charset="0"/>
              </a:rPr>
              <a:t> among school children is predicted by temperance strengths and by perseverance</a:t>
            </a:r>
          </a:p>
          <a:p>
            <a:r>
              <a:rPr lang="en-US" sz="2400" b="1" i="1" dirty="0">
                <a:solidFill>
                  <a:srgbClr val="000000"/>
                </a:solidFill>
                <a:latin typeface="Century Gothic" charset="0"/>
              </a:rPr>
              <a:t>Teaching effectiveness</a:t>
            </a:r>
            <a:r>
              <a:rPr lang="en-US" sz="2400" dirty="0">
                <a:solidFill>
                  <a:srgbClr val="000000"/>
                </a:solidFill>
                <a:latin typeface="Century Gothic" charset="0"/>
              </a:rPr>
              <a:t> is predicted by teacher zest, </a:t>
            </a:r>
            <a:r>
              <a:rPr lang="en-US" sz="2400" dirty="0" err="1">
                <a:solidFill>
                  <a:srgbClr val="000000"/>
                </a:solidFill>
                <a:latin typeface="Century Gothic" charset="0"/>
              </a:rPr>
              <a:t>humour</a:t>
            </a:r>
            <a:r>
              <a:rPr lang="en-US" sz="2400" dirty="0">
                <a:solidFill>
                  <a:srgbClr val="000000"/>
                </a:solidFill>
                <a:latin typeface="Century Gothic" charset="0"/>
              </a:rPr>
              <a:t> and social intelligence</a:t>
            </a:r>
            <a:endParaRPr lang="en-US" sz="2400" dirty="0">
              <a:solidFill>
                <a:srgbClr val="000000"/>
              </a:solidFill>
            </a:endParaRPr>
          </a:p>
          <a:p>
            <a:pPr eaLnBrk="1" hangingPunct="1"/>
            <a:endParaRPr lang="en-US" sz="2400" dirty="0">
              <a:solidFill>
                <a:srgbClr val="00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4213" y="1143000"/>
            <a:ext cx="7772400" cy="1143000"/>
          </a:xfrm>
        </p:spPr>
        <p:txBody>
          <a:bodyPr/>
          <a:lstStyle/>
          <a:p>
            <a:r>
              <a:rPr lang="en-US" dirty="0">
                <a:solidFill>
                  <a:srgbClr val="000000"/>
                </a:solidFill>
                <a:latin typeface="Century Gothic" charset="0"/>
              </a:rPr>
              <a:t>Deliberate Cultivation</a:t>
            </a:r>
            <a:endParaRPr lang="en-US" dirty="0">
              <a:solidFill>
                <a:srgbClr val="000000"/>
              </a:solidFill>
            </a:endParaRPr>
          </a:p>
        </p:txBody>
      </p:sp>
      <p:sp>
        <p:nvSpPr>
          <p:cNvPr id="36867" name="Rectangle 3"/>
          <p:cNvSpPr>
            <a:spLocks noGrp="1" noChangeArrowheads="1"/>
          </p:cNvSpPr>
          <p:nvPr>
            <p:ph type="body" idx="1"/>
          </p:nvPr>
        </p:nvSpPr>
        <p:spPr>
          <a:xfrm>
            <a:off x="684213" y="2514600"/>
            <a:ext cx="7772400" cy="4114800"/>
          </a:xfrm>
        </p:spPr>
        <p:txBody>
          <a:bodyPr/>
          <a:lstStyle/>
          <a:p>
            <a:pPr>
              <a:lnSpc>
                <a:spcPct val="90000"/>
              </a:lnSpc>
            </a:pPr>
            <a:r>
              <a:rPr lang="en-US" sz="2400" dirty="0">
                <a:solidFill>
                  <a:srgbClr val="000000"/>
                </a:solidFill>
                <a:latin typeface="Century Gothic" charset="0"/>
              </a:rPr>
              <a:t>Research in its infancy…</a:t>
            </a:r>
          </a:p>
          <a:p>
            <a:pPr>
              <a:lnSpc>
                <a:spcPct val="90000"/>
              </a:lnSpc>
            </a:pPr>
            <a:r>
              <a:rPr lang="en-US" sz="2400" dirty="0">
                <a:solidFill>
                  <a:srgbClr val="000000"/>
                </a:solidFill>
                <a:latin typeface="Century Gothic" charset="0"/>
              </a:rPr>
              <a:t>Some research for increasing hope (coaching!), gratitude, kindness, social intelligence, leadership, creativity and fairness.</a:t>
            </a:r>
            <a:endParaRPr lang="en-US" sz="2400" dirty="0">
              <a:solidFill>
                <a:srgbClr val="000000"/>
              </a:solidFill>
            </a:endParaRPr>
          </a:p>
          <a:p>
            <a:pPr>
              <a:lnSpc>
                <a:spcPct val="90000"/>
              </a:lnSpc>
              <a:buFontTx/>
              <a:buNone/>
            </a:pPr>
            <a:endParaRPr lang="en-US" dirty="0">
              <a:solidFill>
                <a:srgbClr val="000000"/>
              </a:solidFill>
            </a:endParaRPr>
          </a:p>
        </p:txBody>
      </p:sp>
      <p:pic>
        <p:nvPicPr>
          <p:cNvPr id="4" name="Picture 3" descr="strengths.jpg"/>
          <p:cNvPicPr>
            <a:picLocks noChangeAspect="1"/>
          </p:cNvPicPr>
          <p:nvPr/>
        </p:nvPicPr>
        <p:blipFill>
          <a:blip r:embed="rId3"/>
          <a:stretch>
            <a:fillRect/>
          </a:stretch>
        </p:blipFill>
        <p:spPr>
          <a:xfrm>
            <a:off x="6324600" y="4038600"/>
            <a:ext cx="2819400" cy="2819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nvSpPr>
        <p:spPr bwMode="auto">
          <a:xfrm>
            <a:off x="739977" y="1179660"/>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Aims</a:t>
            </a:r>
            <a:endParaRPr lang="en-US" sz="3900" dirty="0">
              <a:solidFill>
                <a:srgbClr val="000000"/>
              </a:solidFill>
              <a:latin typeface="Century Gothic"/>
              <a:cs typeface="Century Gothic"/>
            </a:endParaRPr>
          </a:p>
        </p:txBody>
      </p:sp>
      <p:sp>
        <p:nvSpPr>
          <p:cNvPr id="36867" name="Rectangle 3"/>
          <p:cNvSpPr>
            <a:spLocks noChangeArrowheads="1"/>
          </p:cNvSpPr>
          <p:nvPr/>
        </p:nvSpPr>
        <p:spPr bwMode="auto">
          <a:xfrm>
            <a:off x="381000" y="2285232"/>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a:latin typeface="Century Gothic"/>
                <a:cs typeface="Century Gothic"/>
              </a:rPr>
              <a:t>Time-</a:t>
            </a:r>
            <a:r>
              <a:rPr lang="en-US" sz="2500" dirty="0" smtClean="0">
                <a:latin typeface="Century Gothic"/>
                <a:cs typeface="Century Gothic"/>
              </a:rPr>
              <a:t>out:  professional </a:t>
            </a:r>
            <a:r>
              <a:rPr lang="en-US" sz="2500" dirty="0">
                <a:latin typeface="Century Gothic"/>
                <a:cs typeface="Century Gothic"/>
              </a:rPr>
              <a:t>&amp; personal reflection</a:t>
            </a:r>
            <a:endParaRPr lang="en-US" sz="2500" dirty="0" smtClean="0">
              <a:latin typeface="Century Gothic"/>
              <a:cs typeface="Century Gothic"/>
            </a:endParaRPr>
          </a:p>
          <a:p>
            <a:pPr marL="457200" indent="-457200">
              <a:buFont typeface="Arial"/>
              <a:buChar char="•"/>
            </a:pPr>
            <a:r>
              <a:rPr lang="en-US" sz="2500" dirty="0" smtClean="0">
                <a:latin typeface="Century Gothic"/>
                <a:cs typeface="Century Gothic"/>
              </a:rPr>
              <a:t>Building on WWW</a:t>
            </a:r>
          </a:p>
          <a:p>
            <a:pPr marL="457200" indent="-457200">
              <a:buFont typeface="Arial"/>
              <a:buChar char="•"/>
            </a:pPr>
            <a:r>
              <a:rPr lang="en-US" sz="2500" dirty="0">
                <a:latin typeface="Century Gothic"/>
                <a:cs typeface="Century Gothic"/>
              </a:rPr>
              <a:t>Creating </a:t>
            </a:r>
            <a:r>
              <a:rPr lang="en-US" sz="2500" dirty="0" smtClean="0">
                <a:latin typeface="Century Gothic"/>
                <a:cs typeface="Century Gothic"/>
              </a:rPr>
              <a:t>an inspirational </a:t>
            </a:r>
            <a:r>
              <a:rPr lang="en-US" sz="2500" dirty="0">
                <a:latin typeface="Century Gothic"/>
                <a:cs typeface="Century Gothic"/>
              </a:rPr>
              <a:t>vision for the future…</a:t>
            </a:r>
            <a:r>
              <a:rPr lang="en-US" sz="2500" dirty="0" smtClean="0">
                <a:latin typeface="Century Gothic"/>
                <a:cs typeface="Century Gothic"/>
              </a:rPr>
              <a:t>.</a:t>
            </a:r>
          </a:p>
          <a:p>
            <a:pPr marL="457200" indent="-457200">
              <a:buFont typeface="Arial"/>
              <a:buChar char="•"/>
            </a:pPr>
            <a:r>
              <a:rPr lang="en-US" sz="2500" dirty="0">
                <a:latin typeface="Century Gothic"/>
                <a:cs typeface="Century Gothic"/>
              </a:rPr>
              <a:t>Inspire enthusiasm for</a:t>
            </a:r>
            <a:r>
              <a:rPr lang="en-US" sz="2500" dirty="0" smtClean="0">
                <a:latin typeface="Century Gothic"/>
                <a:cs typeface="Century Gothic"/>
              </a:rPr>
              <a:t> action!</a:t>
            </a:r>
            <a:endParaRPr lang="en-US" sz="2800" dirty="0" smtClean="0">
              <a:latin typeface="Century Gothic"/>
              <a:cs typeface="Century Gothic"/>
            </a:endParaRPr>
          </a:p>
          <a:p>
            <a:pPr>
              <a:buFontTx/>
              <a:buChar char="•"/>
            </a:pPr>
            <a:endParaRPr lang="en-US" sz="2800" dirty="0">
              <a:solidFill>
                <a:schemeClr val="folHlink"/>
              </a:solidFill>
            </a:endParaRPr>
          </a:p>
        </p:txBody>
      </p:sp>
      <p:pic>
        <p:nvPicPr>
          <p:cNvPr id="36868" name="Picture 4"/>
          <p:cNvPicPr>
            <a:picLocks noChangeAspect="1" noChangeArrowheads="1"/>
          </p:cNvPicPr>
          <p:nvPr/>
        </p:nvPicPr>
        <p:blipFill>
          <a:blip r:embed="rId2"/>
          <a:srcRect/>
          <a:stretch>
            <a:fillRect/>
          </a:stretch>
        </p:blipFill>
        <p:spPr bwMode="auto">
          <a:xfrm>
            <a:off x="7329596" y="4163169"/>
            <a:ext cx="1814404" cy="2694831"/>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Jason McElwain Autistic Basketball Player.mp4">
            <a:hlinkClick r:id="" action="ppaction://media"/>
          </p:cNvPr>
          <p:cNvPicPr/>
          <p:nvPr>
            <a:videoFile r:link="rId1"/>
          </p:nvPr>
        </p:nvPicPr>
        <p:blipFill>
          <a:blip r:embed="rId4"/>
          <a:stretch>
            <a:fillRect/>
          </a:stretch>
        </p:blipFill>
        <p:spPr>
          <a:xfrm>
            <a:off x="990600" y="1981200"/>
            <a:ext cx="7162018" cy="4013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304800" y="1143000"/>
            <a:ext cx="8534400" cy="1219200"/>
          </a:xfrm>
          <a:noFill/>
        </p:spPr>
        <p:txBody>
          <a:bodyPr/>
          <a:lstStyle/>
          <a:p>
            <a:r>
              <a:rPr lang="en-US" dirty="0" err="1" smtClean="0">
                <a:latin typeface="Century Gothic" charset="0"/>
                <a:ea typeface="ＭＳ Ｐゴシック" charset="-128"/>
              </a:rPr>
              <a:t>Strengths@Work</a:t>
            </a:r>
            <a:endParaRPr lang="en-AU" dirty="0">
              <a:latin typeface="Century Gothic" charset="0"/>
              <a:ea typeface="ＭＳ Ｐゴシック" charset="-128"/>
            </a:endParaRPr>
          </a:p>
        </p:txBody>
      </p:sp>
      <p:sp>
        <p:nvSpPr>
          <p:cNvPr id="59395" name="Rectangle 3"/>
          <p:cNvSpPr>
            <a:spLocks noGrp="1" noChangeArrowheads="1"/>
          </p:cNvSpPr>
          <p:nvPr>
            <p:ph type="body" idx="1"/>
          </p:nvPr>
        </p:nvSpPr>
        <p:spPr>
          <a:xfrm>
            <a:off x="1066800" y="5486400"/>
            <a:ext cx="7389813" cy="1371600"/>
          </a:xfrm>
        </p:spPr>
        <p:txBody>
          <a:bodyPr/>
          <a:lstStyle/>
          <a:p>
            <a:pPr algn="ctr">
              <a:lnSpc>
                <a:spcPct val="90000"/>
              </a:lnSpc>
              <a:buFontTx/>
              <a:buNone/>
            </a:pPr>
            <a:r>
              <a:rPr lang="en-US" sz="2300" i="1" smtClean="0">
                <a:latin typeface="Century Gothic" charset="0"/>
                <a:ea typeface="ＭＳ Ｐゴシック" charset="-128"/>
              </a:rPr>
              <a:t>“</a:t>
            </a:r>
            <a:r>
              <a:rPr lang="en-US" sz="2300" i="1">
                <a:latin typeface="Century Gothic" charset="0"/>
                <a:ea typeface="ＭＳ Ｐゴシック" charset="-128"/>
              </a:rPr>
              <a:t>To make strength productive is the unique purpose of organisation</a:t>
            </a:r>
            <a:r>
              <a:rPr lang="en-US" sz="2300" i="1" smtClean="0">
                <a:latin typeface="Century Gothic" charset="0"/>
                <a:ea typeface="ＭＳ Ｐゴシック" charset="-128"/>
              </a:rPr>
              <a:t>”</a:t>
            </a:r>
            <a:endParaRPr lang="en-US" sz="2300" smtClean="0">
              <a:latin typeface="Century Gothic" charset="0"/>
              <a:ea typeface="ＭＳ Ｐゴシック" charset="-128"/>
            </a:endParaRPr>
          </a:p>
          <a:p>
            <a:pPr algn="ctr">
              <a:lnSpc>
                <a:spcPct val="90000"/>
              </a:lnSpc>
              <a:buFontTx/>
              <a:buNone/>
            </a:pPr>
            <a:r>
              <a:rPr lang="en-US" sz="2200" smtClean="0">
                <a:latin typeface="Century Gothic" charset="0"/>
                <a:ea typeface="ＭＳ Ｐゴシック" charset="-128"/>
              </a:rPr>
              <a:t>Drucker</a:t>
            </a:r>
            <a:r>
              <a:rPr lang="en-US" sz="2200">
                <a:latin typeface="Century Gothic" charset="0"/>
                <a:ea typeface="ＭＳ Ｐゴシック" charset="-128"/>
              </a:rPr>
              <a:t>, </a:t>
            </a:r>
            <a:r>
              <a:rPr lang="en-US" sz="2200" smtClean="0">
                <a:latin typeface="Century Gothic" charset="0"/>
                <a:ea typeface="ＭＳ Ｐゴシック" charset="-128"/>
              </a:rPr>
              <a:t>1967</a:t>
            </a:r>
          </a:p>
          <a:p>
            <a:pPr>
              <a:lnSpc>
                <a:spcPct val="90000"/>
              </a:lnSpc>
            </a:pPr>
            <a:endParaRPr lang="en-US" sz="2700" b="1">
              <a:latin typeface="Century Gothic" charset="0"/>
              <a:ea typeface="ＭＳ Ｐゴシック" charset="-128"/>
              <a:cs typeface="ＭＳ Ｐゴシック" charset="-128"/>
            </a:endParaRPr>
          </a:p>
          <a:p>
            <a:pPr>
              <a:lnSpc>
                <a:spcPct val="90000"/>
              </a:lnSpc>
              <a:spcBef>
                <a:spcPct val="35000"/>
              </a:spcBef>
              <a:buFontTx/>
              <a:buNone/>
            </a:pPr>
            <a:endParaRPr lang="en-AU" sz="2700" b="1">
              <a:latin typeface="Century Gothic" charset="0"/>
              <a:ea typeface="ＭＳ Ｐゴシック" charset="-128"/>
              <a:cs typeface="ＭＳ Ｐゴシック" charset="-128"/>
            </a:endParaRPr>
          </a:p>
        </p:txBody>
      </p:sp>
      <p:pic>
        <p:nvPicPr>
          <p:cNvPr id="59396" name="Picture 4" descr="drucker_bwcover"/>
          <p:cNvPicPr>
            <a:picLocks noChangeAspect="1" noChangeArrowheads="1"/>
          </p:cNvPicPr>
          <p:nvPr/>
        </p:nvPicPr>
        <p:blipFill>
          <a:blip r:embed="rId3"/>
          <a:srcRect/>
          <a:stretch>
            <a:fillRect/>
          </a:stretch>
        </p:blipFill>
        <p:spPr bwMode="auto">
          <a:xfrm>
            <a:off x="3276600" y="2362200"/>
            <a:ext cx="2351088" cy="2874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457200" y="990600"/>
            <a:ext cx="7772400" cy="1143000"/>
          </a:xfrm>
          <a:prstGeom prst="rect">
            <a:avLst/>
          </a:prstGeom>
        </p:spPr>
        <p:txBody>
          <a:bodyPr/>
          <a:lstStyle/>
          <a:p>
            <a:r>
              <a:rPr lang="en-US" dirty="0" err="1" smtClean="0">
                <a:latin typeface="Century Gothic" charset="0"/>
                <a:ea typeface="ＭＳ Ｐゴシック" charset="-128"/>
                <a:cs typeface="ＭＳ Ｐゴシック" charset="-128"/>
              </a:rPr>
              <a:t>Strengths@Work</a:t>
            </a:r>
            <a:endParaRPr lang="en-AU" dirty="0" smtClean="0">
              <a:latin typeface="Century Gothic" charset="0"/>
              <a:ea typeface="ＭＳ Ｐゴシック" charset="-128"/>
              <a:cs typeface="ＭＳ Ｐゴシック" charset="-128"/>
            </a:endParaRPr>
          </a:p>
        </p:txBody>
      </p:sp>
      <p:sp>
        <p:nvSpPr>
          <p:cNvPr id="79875" name="Rectangle 3"/>
          <p:cNvSpPr>
            <a:spLocks noGrp="1" noChangeArrowheads="1"/>
          </p:cNvSpPr>
          <p:nvPr>
            <p:ph type="body" idx="4294967295"/>
          </p:nvPr>
        </p:nvSpPr>
        <p:spPr>
          <a:xfrm>
            <a:off x="457200" y="2286000"/>
            <a:ext cx="8358188" cy="4572000"/>
          </a:xfrm>
        </p:spPr>
        <p:txBody>
          <a:bodyPr/>
          <a:lstStyle/>
          <a:p>
            <a:pPr>
              <a:buNone/>
            </a:pPr>
            <a:r>
              <a:rPr lang="en-US" sz="2800" i="1" dirty="0" smtClean="0"/>
              <a:t>	“A strength is a pre-existing capacity for a particular way of behaving, thinking, or feeling that is authentic and energizing to the user, and enables optimal functioning, development and performance.”</a:t>
            </a:r>
            <a:endParaRPr lang="en-US" sz="2800" dirty="0" smtClean="0"/>
          </a:p>
          <a:p>
            <a:pPr>
              <a:buNone/>
            </a:pPr>
            <a:endParaRPr lang="en-US" sz="2800" i="1" dirty="0" smtClean="0"/>
          </a:p>
          <a:p>
            <a:pPr>
              <a:buNone/>
            </a:pPr>
            <a:r>
              <a:rPr lang="en-US" sz="2800" i="1" dirty="0" smtClean="0"/>
              <a:t>						Linley, 2008</a:t>
            </a:r>
            <a:endParaRPr lang="en-US" sz="2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457200" y="990600"/>
            <a:ext cx="7772400" cy="1143000"/>
          </a:xfrm>
          <a:prstGeom prst="rect">
            <a:avLst/>
          </a:prstGeom>
        </p:spPr>
        <p:txBody>
          <a:bodyPr/>
          <a:lstStyle/>
          <a:p>
            <a:r>
              <a:rPr lang="en-US" dirty="0" err="1" smtClean="0">
                <a:latin typeface="Century Gothic" charset="0"/>
                <a:ea typeface="ＭＳ Ｐゴシック" charset="-128"/>
                <a:cs typeface="ＭＳ Ｐゴシック" charset="-128"/>
              </a:rPr>
              <a:t>Strengths@Work</a:t>
            </a:r>
            <a:endParaRPr lang="en-AU" dirty="0" smtClean="0">
              <a:latin typeface="Century Gothic" charset="0"/>
              <a:ea typeface="ＭＳ Ｐゴシック" charset="-128"/>
              <a:cs typeface="ＭＳ Ｐゴシック" charset="-128"/>
            </a:endParaRPr>
          </a:p>
        </p:txBody>
      </p:sp>
      <p:sp>
        <p:nvSpPr>
          <p:cNvPr id="79875" name="Rectangle 3"/>
          <p:cNvSpPr>
            <a:spLocks noGrp="1" noChangeArrowheads="1"/>
          </p:cNvSpPr>
          <p:nvPr>
            <p:ph type="body" idx="4294967295"/>
          </p:nvPr>
        </p:nvSpPr>
        <p:spPr>
          <a:xfrm>
            <a:off x="457200" y="2286000"/>
            <a:ext cx="8077200" cy="3276600"/>
          </a:xfrm>
        </p:spPr>
        <p:txBody>
          <a:bodyPr/>
          <a:lstStyle/>
          <a:p>
            <a:pPr>
              <a:buNone/>
            </a:pPr>
            <a:r>
              <a:rPr lang="en-US" sz="2800" i="1" dirty="0" smtClean="0"/>
              <a:t>	“Personal strengths are the characteristics of a person that allow them to perform well or at their personal best.”</a:t>
            </a:r>
            <a:endParaRPr lang="en-US" sz="2800" dirty="0" smtClean="0"/>
          </a:p>
          <a:p>
            <a:pPr>
              <a:buNone/>
            </a:pPr>
            <a:endParaRPr lang="en-US" sz="2800" i="1" dirty="0" smtClean="0"/>
          </a:p>
          <a:p>
            <a:pPr>
              <a:buNone/>
            </a:pPr>
            <a:r>
              <a:rPr lang="en-US" sz="2800" i="1" dirty="0" smtClean="0"/>
              <a:t>						Wood et al, 2011</a:t>
            </a:r>
            <a:endParaRPr lang="en-US"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457200" y="990600"/>
            <a:ext cx="7772400" cy="1143000"/>
          </a:xfrm>
          <a:prstGeom prst="rect">
            <a:avLst/>
          </a:prstGeom>
        </p:spPr>
        <p:txBody>
          <a:bodyPr/>
          <a:lstStyle/>
          <a:p>
            <a:r>
              <a:rPr lang="en-US" dirty="0" err="1" smtClean="0">
                <a:latin typeface="Century Gothic" charset="0"/>
                <a:ea typeface="ＭＳ Ｐゴシック" charset="-128"/>
                <a:cs typeface="ＭＳ Ｐゴシック" charset="-128"/>
              </a:rPr>
              <a:t>Strengths@Work</a:t>
            </a:r>
            <a:endParaRPr lang="en-AU" dirty="0" smtClean="0">
              <a:latin typeface="Century Gothic" charset="0"/>
              <a:ea typeface="ＭＳ Ｐゴシック" charset="-128"/>
              <a:cs typeface="ＭＳ Ｐゴシック" charset="-128"/>
            </a:endParaRPr>
          </a:p>
        </p:txBody>
      </p:sp>
      <p:sp>
        <p:nvSpPr>
          <p:cNvPr id="79875" name="Rectangle 3"/>
          <p:cNvSpPr>
            <a:spLocks noGrp="1" noChangeArrowheads="1"/>
          </p:cNvSpPr>
          <p:nvPr>
            <p:ph type="body" idx="4294967295"/>
          </p:nvPr>
        </p:nvSpPr>
        <p:spPr>
          <a:xfrm>
            <a:off x="457200" y="1981200"/>
            <a:ext cx="8358188" cy="4572000"/>
          </a:xfrm>
        </p:spPr>
        <p:txBody>
          <a:bodyPr/>
          <a:lstStyle/>
          <a:p>
            <a:pPr>
              <a:lnSpc>
                <a:spcPct val="90000"/>
              </a:lnSpc>
              <a:buFontTx/>
              <a:buNone/>
            </a:pPr>
            <a:r>
              <a:rPr lang="en-AU" sz="2700" b="1" i="1" dirty="0">
                <a:latin typeface="Century Gothic" charset="0"/>
                <a:ea typeface="Times New Roman" charset="0"/>
                <a:cs typeface="Times New Roman" charset="0"/>
              </a:rPr>
              <a:t>Realise2</a:t>
            </a:r>
            <a:endParaRPr lang="en-AU" sz="2700" dirty="0">
              <a:latin typeface="Century Gothic" charset="0"/>
              <a:ea typeface="Times New Roman" charset="0"/>
              <a:cs typeface="Times New Roman" charset="0"/>
            </a:endParaRPr>
          </a:p>
          <a:p>
            <a:pPr>
              <a:lnSpc>
                <a:spcPct val="90000"/>
              </a:lnSpc>
            </a:pPr>
            <a:r>
              <a:rPr lang="en-AU" sz="2700" dirty="0">
                <a:latin typeface="Century Gothic" charset="0"/>
                <a:ea typeface="Times New Roman" charset="0"/>
                <a:cs typeface="Times New Roman" charset="0"/>
                <a:hlinkClick r:id="rId3"/>
              </a:rPr>
              <a:t>www.cappeu.org</a:t>
            </a:r>
            <a:endParaRPr lang="en-AU" sz="2700" dirty="0">
              <a:latin typeface="Century Gothic" charset="0"/>
              <a:ea typeface="Times New Roman" charset="0"/>
              <a:cs typeface="Times New Roman" charset="0"/>
            </a:endParaRPr>
          </a:p>
          <a:p>
            <a:pPr>
              <a:lnSpc>
                <a:spcPct val="90000"/>
              </a:lnSpc>
            </a:pPr>
            <a:r>
              <a:rPr lang="en-AU" sz="2700" dirty="0">
                <a:latin typeface="Century Gothic" charset="0"/>
                <a:ea typeface="Times New Roman" charset="0"/>
                <a:cs typeface="Times New Roman" charset="0"/>
                <a:hlinkClick r:id="rId4"/>
              </a:rPr>
              <a:t>www.positivepsychologyinstitute.com</a:t>
            </a:r>
            <a:endParaRPr lang="en-AU" sz="2700" dirty="0">
              <a:latin typeface="Century Gothic" charset="0"/>
              <a:ea typeface="Times New Roman" charset="0"/>
              <a:cs typeface="Times New Roman" charset="0"/>
            </a:endParaRPr>
          </a:p>
          <a:p>
            <a:pPr>
              <a:lnSpc>
                <a:spcPct val="90000"/>
              </a:lnSpc>
            </a:pPr>
            <a:r>
              <a:rPr lang="en-AU" sz="2200" dirty="0">
                <a:latin typeface="Century Gothic" charset="0"/>
                <a:ea typeface="Times New Roman" charset="0"/>
                <a:cs typeface="Times New Roman" charset="0"/>
              </a:rPr>
              <a:t>60 Strengths</a:t>
            </a:r>
          </a:p>
          <a:p>
            <a:pPr>
              <a:lnSpc>
                <a:spcPct val="90000"/>
              </a:lnSpc>
            </a:pPr>
            <a:r>
              <a:rPr lang="en-AU" sz="2200" dirty="0">
                <a:latin typeface="Century Gothic" charset="0"/>
                <a:ea typeface="Times New Roman" charset="0"/>
                <a:cs typeface="Times New Roman" charset="0"/>
              </a:rPr>
              <a:t>Realised Strengths, Unrealised Strengths, Learned Behaviours &amp; Weakness</a:t>
            </a:r>
          </a:p>
          <a:p>
            <a:pPr>
              <a:lnSpc>
                <a:spcPct val="90000"/>
              </a:lnSpc>
            </a:pPr>
            <a:r>
              <a:rPr lang="en-AU" sz="2200" dirty="0">
                <a:latin typeface="Century Gothic" charset="0"/>
                <a:ea typeface="Times New Roman" charset="0"/>
                <a:cs typeface="Times New Roman" charset="0"/>
              </a:rPr>
              <a:t>Strengths Tips each week!</a:t>
            </a:r>
          </a:p>
        </p:txBody>
      </p:sp>
      <p:pic>
        <p:nvPicPr>
          <p:cNvPr id="79876" name="Picture 4" descr="capp logo.jpg"/>
          <p:cNvPicPr>
            <a:picLocks noChangeAspect="1"/>
          </p:cNvPicPr>
          <p:nvPr/>
        </p:nvPicPr>
        <p:blipFill>
          <a:blip r:embed="rId5"/>
          <a:srcRect/>
          <a:stretch>
            <a:fillRect/>
          </a:stretch>
        </p:blipFill>
        <p:spPr bwMode="auto">
          <a:xfrm>
            <a:off x="6553200" y="4267200"/>
            <a:ext cx="2590800"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ChangeArrowheads="1"/>
          </p:cNvSpPr>
          <p:nvPr>
            <p:ph type="title" idx="4294967295"/>
          </p:nvPr>
        </p:nvSpPr>
        <p:spPr>
          <a:xfrm>
            <a:off x="685800" y="1219200"/>
            <a:ext cx="7772400" cy="1143000"/>
          </a:xfrm>
          <a:prstGeom prst="rect">
            <a:avLst/>
          </a:prstGeom>
        </p:spPr>
        <p:txBody>
          <a:bodyPr/>
          <a:lstStyle/>
          <a:p>
            <a:r>
              <a:rPr lang="en-US" smtClean="0">
                <a:latin typeface="Century Gothic" charset="0"/>
                <a:ea typeface="ＭＳ Ｐゴシック" charset="-128"/>
                <a:cs typeface="ＭＳ Ｐゴシック" charset="-128"/>
              </a:rPr>
              <a:t>Realise2</a:t>
            </a:r>
            <a:endParaRPr lang="en-AU" smtClean="0">
              <a:latin typeface="Century Gothic" charset="0"/>
              <a:ea typeface="ＭＳ Ｐゴシック" charset="-128"/>
              <a:cs typeface="ＭＳ Ｐゴシック" charset="-128"/>
            </a:endParaRPr>
          </a:p>
        </p:txBody>
      </p:sp>
      <p:pic>
        <p:nvPicPr>
          <p:cNvPr id="81923" name="Picture 4" descr="R2model.png"/>
          <p:cNvPicPr>
            <a:picLocks noChangeAspect="1"/>
          </p:cNvPicPr>
          <p:nvPr/>
        </p:nvPicPr>
        <p:blipFill>
          <a:blip r:embed="rId3"/>
          <a:srcRect/>
          <a:stretch>
            <a:fillRect/>
          </a:stretch>
        </p:blipFill>
        <p:spPr bwMode="auto">
          <a:xfrm>
            <a:off x="2743200" y="2133600"/>
            <a:ext cx="3429000" cy="3527475"/>
          </a:xfrm>
          <a:prstGeom prst="rect">
            <a:avLst/>
          </a:prstGeom>
          <a:noFill/>
          <a:ln w="9525">
            <a:noFill/>
            <a:miter lim="800000"/>
            <a:headEnd/>
            <a:tailEnd/>
          </a:ln>
        </p:spPr>
      </p:pic>
      <p:sp>
        <p:nvSpPr>
          <p:cNvPr id="4" name="TextBox 3"/>
          <p:cNvSpPr txBox="1"/>
          <p:nvPr/>
        </p:nvSpPr>
        <p:spPr>
          <a:xfrm>
            <a:off x="1447800" y="6019800"/>
            <a:ext cx="6096000" cy="369332"/>
          </a:xfrm>
          <a:prstGeom prst="rect">
            <a:avLst/>
          </a:prstGeom>
          <a:noFill/>
        </p:spPr>
        <p:txBody>
          <a:bodyPr wrap="square" rtlCol="0">
            <a:spAutoFit/>
          </a:bodyPr>
          <a:lstStyle/>
          <a:p>
            <a:pPr algn="ctr"/>
            <a:r>
              <a:rPr lang="en-US" dirty="0" err="1" smtClean="0">
                <a:latin typeface="Century Gothic"/>
                <a:cs typeface="Century Gothic"/>
              </a:rPr>
              <a:t>www.positivepsychologyinstitute.com</a:t>
            </a:r>
            <a:endParaRPr lang="en-US" dirty="0">
              <a:latin typeface="Century Gothic"/>
              <a:cs typeface="Century Gothic"/>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a:xfrm>
            <a:off x="533400" y="1106488"/>
            <a:ext cx="7772400" cy="1143000"/>
          </a:xfrm>
          <a:prstGeom prst="rect">
            <a:avLst/>
          </a:prstGeom>
        </p:spPr>
        <p:txBody>
          <a:bodyPr/>
          <a:lstStyle/>
          <a:p>
            <a:pPr algn="l"/>
            <a:r>
              <a:rPr lang="en-US" dirty="0" smtClean="0">
                <a:latin typeface="Century Gothic" charset="0"/>
                <a:ea typeface="ＭＳ Ｐゴシック" charset="-128"/>
                <a:cs typeface="ＭＳ Ｐゴシック" charset="-128"/>
              </a:rPr>
              <a:t>Interesting….</a:t>
            </a:r>
            <a:endParaRPr lang="en-AU" dirty="0" smtClean="0">
              <a:latin typeface="Century Gothic" charset="0"/>
              <a:ea typeface="ＭＳ Ｐゴシック" charset="-128"/>
              <a:cs typeface="ＭＳ Ｐゴシック" charset="-128"/>
            </a:endParaRPr>
          </a:p>
        </p:txBody>
      </p:sp>
      <p:sp>
        <p:nvSpPr>
          <p:cNvPr id="83971" name="Rectangle 3"/>
          <p:cNvSpPr>
            <a:spLocks noGrp="1" noChangeArrowheads="1"/>
          </p:cNvSpPr>
          <p:nvPr>
            <p:ph type="body" idx="4294967295"/>
          </p:nvPr>
        </p:nvSpPr>
        <p:spPr>
          <a:xfrm>
            <a:off x="533400" y="2249488"/>
            <a:ext cx="8077200" cy="4572000"/>
          </a:xfrm>
        </p:spPr>
        <p:txBody>
          <a:bodyPr>
            <a:normAutofit/>
          </a:bodyPr>
          <a:lstStyle/>
          <a:p>
            <a:pPr lvl="0"/>
            <a:r>
              <a:rPr lang="en-US" sz="2400" dirty="0" smtClean="0"/>
              <a:t>Studies show that only about one-third of people can identify their own strengths (Hill, 2001); and</a:t>
            </a:r>
          </a:p>
          <a:p>
            <a:pPr lvl="0">
              <a:buNone/>
            </a:pPr>
            <a:endParaRPr lang="en-US" sz="2400" dirty="0" smtClean="0"/>
          </a:p>
          <a:p>
            <a:pPr lvl="0"/>
            <a:r>
              <a:rPr lang="en-US" sz="2400" dirty="0" smtClean="0"/>
              <a:t>Only 17% of people say they use their strengths ‘most of the time’ each day (Buckingham, 2007)</a:t>
            </a:r>
          </a:p>
          <a:p>
            <a:pPr lvl="0"/>
            <a:endParaRPr lang="en-US" sz="20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ChangeArrowheads="1"/>
          </p:cNvSpPr>
          <p:nvPr>
            <p:ph type="title" idx="4294967295"/>
          </p:nvPr>
        </p:nvSpPr>
        <p:spPr>
          <a:xfrm>
            <a:off x="533400" y="1106488"/>
            <a:ext cx="7772400" cy="1143000"/>
          </a:xfrm>
          <a:prstGeom prst="rect">
            <a:avLst/>
          </a:prstGeom>
        </p:spPr>
        <p:txBody>
          <a:bodyPr/>
          <a:lstStyle/>
          <a:p>
            <a:pPr algn="l"/>
            <a:r>
              <a:rPr lang="en-US" dirty="0" smtClean="0">
                <a:latin typeface="Century Gothic" charset="0"/>
                <a:ea typeface="ＭＳ Ｐゴシック" charset="-128"/>
                <a:cs typeface="ＭＳ Ｐゴシック" charset="-128"/>
              </a:rPr>
              <a:t>More evidence…</a:t>
            </a:r>
            <a:endParaRPr lang="en-AU" dirty="0" smtClean="0">
              <a:latin typeface="Century Gothic" charset="0"/>
              <a:ea typeface="ＭＳ Ｐゴシック" charset="-128"/>
              <a:cs typeface="ＭＳ Ｐゴシック" charset="-128"/>
            </a:endParaRPr>
          </a:p>
        </p:txBody>
      </p:sp>
      <p:sp>
        <p:nvSpPr>
          <p:cNvPr id="83971" name="Rectangle 3"/>
          <p:cNvSpPr>
            <a:spLocks noGrp="1" noChangeArrowheads="1"/>
          </p:cNvSpPr>
          <p:nvPr>
            <p:ph type="body" idx="4294967295"/>
          </p:nvPr>
        </p:nvSpPr>
        <p:spPr>
          <a:xfrm>
            <a:off x="533400" y="2249488"/>
            <a:ext cx="8077200" cy="4572000"/>
          </a:xfrm>
        </p:spPr>
        <p:txBody>
          <a:bodyPr>
            <a:normAutofit/>
          </a:bodyPr>
          <a:lstStyle/>
          <a:p>
            <a:pPr lvl="0"/>
            <a:r>
              <a:rPr lang="en-US" sz="2400" dirty="0" smtClean="0"/>
              <a:t>A 2011 scientific study showed that people who reported greater use of their strengths developed greater levels of well-being over time.</a:t>
            </a:r>
          </a:p>
          <a:p>
            <a:pPr lvl="0">
              <a:buNone/>
            </a:pPr>
            <a:endParaRPr lang="en-US" sz="2400" dirty="0" smtClean="0"/>
          </a:p>
          <a:p>
            <a:pPr lvl="0"/>
            <a:r>
              <a:rPr lang="en-US" sz="2400" dirty="0" smtClean="0"/>
              <a:t>Specifically at both 3 &amp; 6 month follow up, greater strength use was related to greater self-esteem, vitality, positive affect and lowered perceived stress!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81000" y="1106488"/>
            <a:ext cx="7772400" cy="1143000"/>
          </a:xfrm>
          <a:prstGeom prst="rect">
            <a:avLst/>
          </a:prstGeom>
        </p:spPr>
        <p:txBody>
          <a:bodyPr/>
          <a:lstStyle/>
          <a:p>
            <a:pPr algn="l"/>
            <a:r>
              <a:rPr lang="en-US" dirty="0" err="1" smtClean="0">
                <a:latin typeface="Century Gothic" charset="0"/>
                <a:ea typeface="ＭＳ Ｐゴシック" charset="-128"/>
                <a:cs typeface="ＭＳ Ｐゴシック" charset="-128"/>
              </a:rPr>
              <a:t>Strengthspotting</a:t>
            </a:r>
            <a:r>
              <a:rPr lang="en-US" dirty="0" smtClean="0">
                <a:latin typeface="Century Gothic" charset="0"/>
                <a:ea typeface="ＭＳ Ｐゴシック" charset="-128"/>
                <a:cs typeface="ＭＳ Ｐゴシック" charset="-128"/>
              </a:rPr>
              <a:t> Exercise!</a:t>
            </a:r>
            <a:endParaRPr lang="en-AU" dirty="0" smtClean="0">
              <a:latin typeface="Century Gothic" charset="0"/>
              <a:ea typeface="ＭＳ Ｐゴシック" charset="-128"/>
              <a:cs typeface="ＭＳ Ｐゴシック" charset="-128"/>
            </a:endParaRPr>
          </a:p>
        </p:txBody>
      </p:sp>
      <p:pic>
        <p:nvPicPr>
          <p:cNvPr id="86019" name="Picture 3" descr="strengthspotter.jpg"/>
          <p:cNvPicPr>
            <a:picLocks noChangeAspect="1"/>
          </p:cNvPicPr>
          <p:nvPr/>
        </p:nvPicPr>
        <p:blipFill>
          <a:blip r:embed="rId3"/>
          <a:srcRect/>
          <a:stretch>
            <a:fillRect/>
          </a:stretch>
        </p:blipFill>
        <p:spPr bwMode="auto">
          <a:xfrm>
            <a:off x="1905000" y="2590800"/>
            <a:ext cx="5080000" cy="336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Grp="1" noChangeArrowheads="1"/>
          </p:cNvSpPr>
          <p:nvPr/>
        </p:nvSpPr>
        <p:spPr bwMode="auto">
          <a:xfrm>
            <a:off x="750989" y="1086360"/>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Strengths </a:t>
            </a:r>
            <a:r>
              <a:rPr lang="en-US" sz="3900" dirty="0" smtClean="0">
                <a:solidFill>
                  <a:srgbClr val="000000"/>
                </a:solidFill>
                <a:latin typeface="Century Gothic"/>
                <a:cs typeface="Century Gothic"/>
              </a:rPr>
              <a:t>Based Approaches</a:t>
            </a:r>
            <a:endParaRPr lang="en-US" sz="3900" dirty="0">
              <a:solidFill>
                <a:srgbClr val="000000"/>
              </a:solidFill>
              <a:latin typeface="Century Gothic"/>
              <a:cs typeface="Century Gothic"/>
            </a:endParaRPr>
          </a:p>
        </p:txBody>
      </p:sp>
      <p:sp>
        <p:nvSpPr>
          <p:cNvPr id="103427" name="Rectangle 3"/>
          <p:cNvSpPr>
            <a:spLocks noChangeArrowheads="1"/>
          </p:cNvSpPr>
          <p:nvPr/>
        </p:nvSpPr>
        <p:spPr bwMode="auto">
          <a:xfrm>
            <a:off x="685800" y="2191932"/>
            <a:ext cx="7981478" cy="741367"/>
          </a:xfrm>
          <a:prstGeom prst="rect">
            <a:avLst/>
          </a:prstGeom>
          <a:noFill/>
          <a:ln w="9525">
            <a:noFill/>
            <a:miter lim="800000"/>
            <a:headEnd/>
            <a:tailEnd/>
          </a:ln>
        </p:spPr>
        <p:txBody>
          <a:bodyPr lIns="80165" tIns="40083" rIns="80165" bIns="40083">
            <a:prstTxWarp prst="textNoShape">
              <a:avLst/>
            </a:prstTxWarp>
          </a:bodyPr>
          <a:lstStyle/>
          <a:p>
            <a:pPr>
              <a:buFontTx/>
              <a:buChar char="•"/>
            </a:pPr>
            <a:endParaRPr lang="en-US" sz="2800" dirty="0">
              <a:solidFill>
                <a:srgbClr val="000000"/>
              </a:solidFill>
              <a:latin typeface="Century Gothic"/>
              <a:cs typeface="Century Gothic"/>
            </a:endParaRPr>
          </a:p>
          <a:p>
            <a:pPr>
              <a:buFontTx/>
              <a:buChar char="•"/>
            </a:pPr>
            <a:endParaRPr lang="en-US" sz="2800" dirty="0">
              <a:solidFill>
                <a:srgbClr val="000000"/>
              </a:solidFill>
              <a:latin typeface="Century Gothic"/>
              <a:cs typeface="Century Gothic"/>
            </a:endParaRPr>
          </a:p>
          <a:p>
            <a:pPr>
              <a:buFontTx/>
              <a:buChar char="•"/>
            </a:pPr>
            <a:endParaRPr lang="en-US" sz="2800" dirty="0">
              <a:solidFill>
                <a:srgbClr val="000000"/>
              </a:solidFill>
              <a:latin typeface="Century Gothic"/>
              <a:cs typeface="Century Gothic"/>
            </a:endParaRPr>
          </a:p>
        </p:txBody>
      </p:sp>
      <p:sp>
        <p:nvSpPr>
          <p:cNvPr id="103428" name="Rectangle 4"/>
          <p:cNvSpPr>
            <a:spLocks noChangeArrowheads="1"/>
          </p:cNvSpPr>
          <p:nvPr/>
        </p:nvSpPr>
        <p:spPr bwMode="auto">
          <a:xfrm>
            <a:off x="881365" y="2191932"/>
            <a:ext cx="6909947" cy="2717055"/>
          </a:xfrm>
          <a:prstGeom prst="rect">
            <a:avLst/>
          </a:prstGeom>
          <a:noFill/>
          <a:ln w="9525">
            <a:noFill/>
            <a:miter lim="800000"/>
            <a:headEnd/>
            <a:tailEnd/>
          </a:ln>
        </p:spPr>
        <p:txBody>
          <a:bodyPr lIns="80165" tIns="40083" rIns="80165" bIns="40083">
            <a:prstTxWarp prst="textNoShape">
              <a:avLst/>
            </a:prstTxWarp>
            <a:spAutoFit/>
          </a:bodyPr>
          <a:lstStyle/>
          <a:p>
            <a:pPr eaLnBrk="1" hangingPunct="1">
              <a:lnSpc>
                <a:spcPct val="90000"/>
              </a:lnSpc>
              <a:spcBef>
                <a:spcPct val="20000"/>
              </a:spcBef>
            </a:pPr>
            <a:r>
              <a:rPr lang="en-US" sz="2500" b="1" i="1" dirty="0" smtClean="0">
                <a:solidFill>
                  <a:srgbClr val="000000"/>
                </a:solidFill>
                <a:latin typeface="Century Gothic"/>
                <a:cs typeface="Century Gothic"/>
              </a:rPr>
              <a:t>Discuss in </a:t>
            </a:r>
            <a:r>
              <a:rPr lang="en-US" sz="2500" b="1" i="1" dirty="0">
                <a:solidFill>
                  <a:srgbClr val="000000"/>
                </a:solidFill>
                <a:latin typeface="Century Gothic"/>
                <a:cs typeface="Century Gothic"/>
              </a:rPr>
              <a:t>small groups:</a:t>
            </a:r>
          </a:p>
          <a:p>
            <a:pPr eaLnBrk="1" hangingPunct="1">
              <a:lnSpc>
                <a:spcPct val="90000"/>
              </a:lnSpc>
              <a:spcBef>
                <a:spcPct val="20000"/>
              </a:spcBef>
            </a:pPr>
            <a:endParaRPr lang="en-US" sz="2400" b="1" i="1" dirty="0" smtClean="0">
              <a:solidFill>
                <a:srgbClr val="000000"/>
              </a:solidFill>
              <a:latin typeface="Century Gothic"/>
              <a:cs typeface="Century Gothic"/>
            </a:endParaRPr>
          </a:p>
          <a:p>
            <a:pPr marL="457200" indent="-457200" eaLnBrk="1" hangingPunct="1">
              <a:lnSpc>
                <a:spcPct val="90000"/>
              </a:lnSpc>
              <a:spcBef>
                <a:spcPct val="20000"/>
              </a:spcBef>
              <a:buFont typeface="Arial"/>
              <a:buChar char="•"/>
            </a:pPr>
            <a:r>
              <a:rPr lang="en-US" sz="2400" i="1" dirty="0" smtClean="0">
                <a:solidFill>
                  <a:srgbClr val="000000"/>
                </a:solidFill>
                <a:latin typeface="Century Gothic"/>
                <a:cs typeface="Century Gothic"/>
              </a:rPr>
              <a:t>Do you know what your strengths are?  </a:t>
            </a:r>
          </a:p>
          <a:p>
            <a:pPr marL="457200" indent="-457200">
              <a:buFont typeface="Arial"/>
              <a:buChar char="•"/>
            </a:pPr>
            <a:r>
              <a:rPr lang="en-US" sz="2400" i="1" dirty="0" smtClean="0">
                <a:latin typeface="Century Gothic" charset="0"/>
                <a:ea typeface="Times New Roman" charset="0"/>
                <a:cs typeface="Times New Roman" charset="0"/>
              </a:rPr>
              <a:t>Do you know the strength/</a:t>
            </a:r>
            <a:r>
              <a:rPr lang="en-US" sz="2400" i="1" dirty="0" err="1" smtClean="0">
                <a:latin typeface="Century Gothic" charset="0"/>
                <a:ea typeface="Times New Roman" charset="0"/>
                <a:cs typeface="Times New Roman" charset="0"/>
              </a:rPr>
              <a:t>s</a:t>
            </a:r>
            <a:r>
              <a:rPr lang="en-US" sz="2400" i="1" dirty="0" smtClean="0">
                <a:latin typeface="Century Gothic" charset="0"/>
                <a:ea typeface="Times New Roman" charset="0"/>
                <a:cs typeface="Times New Roman" charset="0"/>
              </a:rPr>
              <a:t> needed in your role </a:t>
            </a:r>
            <a:r>
              <a:rPr lang="en-US" sz="2400" i="1" dirty="0" smtClean="0">
                <a:latin typeface="Century Gothic" charset="0"/>
                <a:ea typeface="Times New Roman" charset="0"/>
                <a:cs typeface="Times New Roman" charset="0"/>
              </a:rPr>
              <a:t>as a School Psychologist?</a:t>
            </a:r>
          </a:p>
          <a:p>
            <a:pPr marL="457200" indent="-457200">
              <a:buFont typeface="Arial"/>
              <a:buChar char="•"/>
            </a:pPr>
            <a:r>
              <a:rPr lang="en-US" sz="2400" i="1" dirty="0" smtClean="0">
                <a:latin typeface="Century Gothic" charset="0"/>
                <a:ea typeface="Times New Roman" charset="0"/>
                <a:cs typeface="Times New Roman" charset="0"/>
              </a:rPr>
              <a:t>Are </a:t>
            </a:r>
            <a:r>
              <a:rPr lang="en-US" sz="2400" i="1" dirty="0" smtClean="0">
                <a:latin typeface="Century Gothic" charset="0"/>
                <a:ea typeface="Times New Roman" charset="0"/>
                <a:cs typeface="Times New Roman" charset="0"/>
              </a:rPr>
              <a:t>you using strengths in your</a:t>
            </a:r>
            <a:r>
              <a:rPr lang="en-US" sz="2400" i="1" dirty="0" smtClean="0">
                <a:latin typeface="Century Gothic" charset="0"/>
                <a:ea typeface="Times New Roman" charset="0"/>
                <a:cs typeface="Times New Roman" charset="0"/>
              </a:rPr>
              <a:t> School for yourself, your </a:t>
            </a:r>
            <a:r>
              <a:rPr lang="en-US" sz="2400" i="1" dirty="0" smtClean="0">
                <a:latin typeface="Century Gothic" charset="0"/>
                <a:ea typeface="Times New Roman" charset="0"/>
                <a:cs typeface="Times New Roman" charset="0"/>
              </a:rPr>
              <a:t>students</a:t>
            </a:r>
            <a:r>
              <a:rPr lang="en-US" sz="2400" i="1" dirty="0" smtClean="0">
                <a:latin typeface="Century Gothic" charset="0"/>
                <a:ea typeface="Times New Roman" charset="0"/>
                <a:cs typeface="Times New Roman" charset="0"/>
              </a:rPr>
              <a:t> </a:t>
            </a:r>
            <a:r>
              <a:rPr lang="en-US" sz="2400" i="1" dirty="0" smtClean="0">
                <a:latin typeface="Century Gothic" charset="0"/>
                <a:ea typeface="Times New Roman" charset="0"/>
                <a:cs typeface="Times New Roman" charset="0"/>
              </a:rPr>
              <a:t>and your</a:t>
            </a:r>
            <a:r>
              <a:rPr lang="en-US" sz="2400" i="1" dirty="0" smtClean="0">
                <a:latin typeface="Century Gothic" charset="0"/>
                <a:ea typeface="Times New Roman" charset="0"/>
                <a:cs typeface="Times New Roman" charset="0"/>
              </a:rPr>
              <a:t> staff?</a:t>
            </a:r>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ChangeArrowheads="1"/>
          </p:cNvSpPr>
          <p:nvPr/>
        </p:nvSpPr>
        <p:spPr bwMode="auto">
          <a:xfrm>
            <a:off x="685800" y="1243768"/>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latin typeface="Century Gothic"/>
                <a:cs typeface="Century Gothic"/>
              </a:rPr>
              <a:t>Overview of</a:t>
            </a:r>
            <a:r>
              <a:rPr lang="en-US" sz="3900" dirty="0" smtClean="0">
                <a:latin typeface="Century Gothic"/>
                <a:cs typeface="Century Gothic"/>
              </a:rPr>
              <a:t> Workshop</a:t>
            </a:r>
            <a:endParaRPr lang="en-US" sz="3900" dirty="0">
              <a:latin typeface="Century Gothic"/>
              <a:cs typeface="Century Gothic"/>
            </a:endParaRPr>
          </a:p>
        </p:txBody>
      </p:sp>
      <p:sp>
        <p:nvSpPr>
          <p:cNvPr id="136195" name="Rectangle 3"/>
          <p:cNvSpPr>
            <a:spLocks noChangeArrowheads="1"/>
          </p:cNvSpPr>
          <p:nvPr/>
        </p:nvSpPr>
        <p:spPr bwMode="auto">
          <a:xfrm>
            <a:off x="457200" y="2192430"/>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latin typeface="Century Gothic"/>
                <a:cs typeface="Century Gothic"/>
              </a:rPr>
              <a:t>Introduction to Appreciative Inquiry (AI)</a:t>
            </a:r>
          </a:p>
          <a:p>
            <a:pPr marL="457200" indent="-457200">
              <a:buFont typeface="Arial"/>
              <a:buChar char="•"/>
            </a:pPr>
            <a:r>
              <a:rPr lang="en-US" sz="2500" dirty="0" smtClean="0">
                <a:latin typeface="Century Gothic"/>
                <a:cs typeface="Century Gothic"/>
              </a:rPr>
              <a:t>Identification of the WIFM (relevance to you!)</a:t>
            </a:r>
          </a:p>
          <a:p>
            <a:pPr marL="457200" indent="-457200">
              <a:buFont typeface="Arial"/>
              <a:buChar char="•"/>
            </a:pPr>
            <a:r>
              <a:rPr lang="en-US" sz="2500" dirty="0" smtClean="0">
                <a:latin typeface="Century Gothic"/>
                <a:cs typeface="Century Gothic"/>
              </a:rPr>
              <a:t>Review of</a:t>
            </a:r>
            <a:r>
              <a:rPr lang="en-US" sz="2500" dirty="0" smtClean="0">
                <a:latin typeface="Century Gothic"/>
                <a:cs typeface="Century Gothic"/>
              </a:rPr>
              <a:t> Pos </a:t>
            </a:r>
            <a:r>
              <a:rPr lang="en-US" sz="2500" dirty="0" smtClean="0">
                <a:latin typeface="Century Gothic"/>
                <a:cs typeface="Century Gothic"/>
              </a:rPr>
              <a:t>Psych &amp; EB </a:t>
            </a:r>
            <a:r>
              <a:rPr lang="en-US" sz="2500" dirty="0" smtClean="0">
                <a:latin typeface="Century Gothic"/>
                <a:cs typeface="Century Gothic"/>
              </a:rPr>
              <a:t>Coaching</a:t>
            </a:r>
          </a:p>
          <a:p>
            <a:pPr marL="457200" indent="-457200">
              <a:buFont typeface="Arial"/>
              <a:buChar char="•"/>
            </a:pPr>
            <a:r>
              <a:rPr lang="en-US" sz="2500" dirty="0" smtClean="0">
                <a:latin typeface="Century Gothic"/>
                <a:cs typeface="Century Gothic"/>
              </a:rPr>
              <a:t>Introduction </a:t>
            </a:r>
            <a:r>
              <a:rPr lang="en-US" sz="2500" dirty="0" smtClean="0">
                <a:latin typeface="Century Gothic"/>
                <a:cs typeface="Century Gothic"/>
              </a:rPr>
              <a:t>to (and experience of) the</a:t>
            </a:r>
            <a:r>
              <a:rPr lang="en-US" sz="2500" dirty="0" smtClean="0">
                <a:latin typeface="Century Gothic"/>
                <a:cs typeface="Century Gothic"/>
              </a:rPr>
              <a:t> AI 4D </a:t>
            </a:r>
            <a:r>
              <a:rPr lang="en-US" sz="2500" dirty="0" smtClean="0">
                <a:latin typeface="Century Gothic"/>
                <a:cs typeface="Century Gothic"/>
              </a:rPr>
              <a:t>Model (Discover, Dream, Design &amp; Deliver)</a:t>
            </a:r>
          </a:p>
          <a:p>
            <a:pPr marL="457200" indent="-457200"/>
            <a:endParaRPr lang="en-US" sz="2500" dirty="0" smtClean="0">
              <a:latin typeface="Century Gothic"/>
              <a:cs typeface="Century Gothic"/>
            </a:endParaRPr>
          </a:p>
          <a:p>
            <a:pPr marL="457200" indent="-457200">
              <a:buFont typeface="Arial"/>
              <a:buChar char="•"/>
            </a:pPr>
            <a:r>
              <a:rPr lang="en-US" sz="2500" b="1" i="1" dirty="0" smtClean="0">
                <a:latin typeface="Century Gothic"/>
                <a:cs typeface="Century Gothic"/>
              </a:rPr>
              <a:t> This workshop will run as a mini AI Summit!</a:t>
            </a:r>
            <a:endParaRPr lang="en-US" sz="2800" b="1" i="1"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143000"/>
            <a:ext cx="7772400" cy="1143000"/>
          </a:xfrm>
        </p:spPr>
        <p:txBody>
          <a:bodyPr/>
          <a:lstStyle/>
          <a:p>
            <a:r>
              <a:rPr lang="en-US" dirty="0" smtClean="0">
                <a:latin typeface="Century Gothic" charset="0"/>
                <a:ea typeface="Century Gothic" charset="0"/>
                <a:cs typeface="Century Gothic" charset="0"/>
              </a:rPr>
              <a:t>Review of Evidence-Based Coaching</a:t>
            </a:r>
            <a:r>
              <a:rPr lang="en-US" dirty="0">
                <a:latin typeface="Century Gothic" charset="0"/>
                <a:ea typeface="Century Gothic" charset="0"/>
                <a:cs typeface="Century Gothic" charset="0"/>
              </a:rPr>
              <a:t>?</a:t>
            </a:r>
          </a:p>
        </p:txBody>
      </p:sp>
      <p:pic>
        <p:nvPicPr>
          <p:cNvPr id="5" name="HowCoachingWorks.mp4">
            <a:hlinkClick r:id="" action="ppaction://media"/>
          </p:cNvPr>
          <p:cNvPicPr/>
          <p:nvPr>
            <a:videoFile r:link="rId1"/>
          </p:nvPr>
        </p:nvPicPr>
        <p:blipFill>
          <a:blip r:embed="rId4"/>
          <a:stretch>
            <a:fillRect/>
          </a:stretch>
        </p:blipFill>
        <p:spPr>
          <a:xfrm>
            <a:off x="1905000" y="2667000"/>
            <a:ext cx="5384800" cy="4038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143000"/>
            <a:ext cx="7772400" cy="1143000"/>
          </a:xfrm>
        </p:spPr>
        <p:txBody>
          <a:bodyPr/>
          <a:lstStyle/>
          <a:p>
            <a:r>
              <a:rPr lang="en-US" dirty="0" smtClean="0">
                <a:latin typeface="Century Gothic" charset="0"/>
                <a:ea typeface="Century Gothic" charset="0"/>
                <a:cs typeface="Century Gothic" charset="0"/>
              </a:rPr>
              <a:t>Review of Evidence-Based Coaching</a:t>
            </a:r>
            <a:r>
              <a:rPr lang="en-US" dirty="0">
                <a:latin typeface="Century Gothic" charset="0"/>
                <a:ea typeface="Century Gothic" charset="0"/>
                <a:cs typeface="Century Gothic" charset="0"/>
              </a:rPr>
              <a:t>?</a:t>
            </a:r>
          </a:p>
        </p:txBody>
      </p:sp>
      <p:sp>
        <p:nvSpPr>
          <p:cNvPr id="41987" name="Rectangle 3"/>
          <p:cNvSpPr>
            <a:spLocks noGrp="1" noChangeArrowheads="1"/>
          </p:cNvSpPr>
          <p:nvPr>
            <p:ph type="body" idx="1"/>
          </p:nvPr>
        </p:nvSpPr>
        <p:spPr>
          <a:xfrm>
            <a:off x="533400" y="2743200"/>
            <a:ext cx="7772400" cy="3276600"/>
          </a:xfrm>
        </p:spPr>
        <p:txBody>
          <a:bodyPr/>
          <a:lstStyle/>
          <a:p>
            <a:r>
              <a:rPr lang="en-US" sz="2800" dirty="0">
                <a:latin typeface="Century Gothic" charset="0"/>
                <a:ea typeface="Century Gothic" charset="0"/>
                <a:cs typeface="Century Gothic" charset="0"/>
              </a:rPr>
              <a:t>In general, coaching can be defined as a goal-oriented, </a:t>
            </a:r>
            <a:r>
              <a:rPr lang="en-US" sz="2800" b="1" i="1" dirty="0">
                <a:latin typeface="Century Gothic" charset="0"/>
                <a:ea typeface="Century Gothic" charset="0"/>
                <a:cs typeface="Century Gothic" charset="0"/>
              </a:rPr>
              <a:t>solution-focused </a:t>
            </a:r>
            <a:r>
              <a:rPr lang="en-US" sz="2800" dirty="0">
                <a:latin typeface="Century Gothic" charset="0"/>
                <a:ea typeface="Century Gothic" charset="0"/>
                <a:cs typeface="Century Gothic" charset="0"/>
              </a:rPr>
              <a:t>collaborative relationship between coach and </a:t>
            </a:r>
            <a:r>
              <a:rPr lang="en-US" sz="2800" dirty="0" err="1">
                <a:latin typeface="Century Gothic" charset="0"/>
                <a:ea typeface="Century Gothic" charset="0"/>
                <a:cs typeface="Century Gothic" charset="0"/>
              </a:rPr>
              <a:t>coachee</a:t>
            </a:r>
            <a:r>
              <a:rPr lang="en-US" sz="2800" dirty="0">
                <a:latin typeface="Century Gothic" charset="0"/>
                <a:ea typeface="Century Gothic" charset="0"/>
                <a:cs typeface="Century Gothic" charset="0"/>
              </a:rPr>
              <a:t> that </a:t>
            </a:r>
            <a:r>
              <a:rPr lang="en-US" sz="2800" dirty="0" err="1">
                <a:latin typeface="Century Gothic" charset="0"/>
                <a:ea typeface="Century Gothic" charset="0"/>
                <a:cs typeface="Century Gothic" charset="0"/>
              </a:rPr>
              <a:t>utilises</a:t>
            </a:r>
            <a:r>
              <a:rPr lang="en-US" sz="2800" dirty="0">
                <a:latin typeface="Century Gothic" charset="0"/>
                <a:ea typeface="Century Gothic" charset="0"/>
                <a:cs typeface="Century Gothic" charset="0"/>
              </a:rPr>
              <a:t> a systematic process to improve</a:t>
            </a:r>
            <a:r>
              <a:rPr lang="en-US" sz="2800" dirty="0" smtClean="0">
                <a:latin typeface="Century Gothic" charset="0"/>
                <a:ea typeface="Century Gothic" charset="0"/>
                <a:cs typeface="Century Gothic" charset="0"/>
              </a:rPr>
              <a:t> an individual’s performance </a:t>
            </a:r>
            <a:r>
              <a:rPr lang="en-US" sz="2800" dirty="0">
                <a:latin typeface="Century Gothic" charset="0"/>
                <a:ea typeface="Century Gothic" charset="0"/>
                <a:cs typeface="Century Gothic" charset="0"/>
              </a:rPr>
              <a:t>and</a:t>
            </a:r>
            <a:r>
              <a:rPr lang="en-US" sz="2800" dirty="0" smtClean="0">
                <a:latin typeface="Century Gothic" charset="0"/>
                <a:ea typeface="Century Gothic" charset="0"/>
                <a:cs typeface="Century Gothic" charset="0"/>
              </a:rPr>
              <a:t> well</a:t>
            </a:r>
            <a:r>
              <a:rPr lang="en-US" sz="2800" dirty="0">
                <a:latin typeface="Century Gothic" charset="0"/>
                <a:ea typeface="Century Gothic" charset="0"/>
                <a:cs typeface="Century Gothic" charset="0"/>
              </a:rPr>
              <a:t>-being</a:t>
            </a:r>
            <a:r>
              <a:rPr lang="en-US" sz="2800" dirty="0" smtClean="0">
                <a:latin typeface="Century Gothic" charset="0"/>
                <a:ea typeface="Century Gothic" charset="0"/>
                <a:cs typeface="Century Gothic" charset="0"/>
              </a:rPr>
              <a:t> </a:t>
            </a:r>
            <a:r>
              <a:rPr lang="en-US" sz="2000" dirty="0" smtClean="0">
                <a:latin typeface="Century Gothic" charset="0"/>
                <a:ea typeface="Century Gothic" charset="0"/>
                <a:cs typeface="Century Gothic" charset="0"/>
              </a:rPr>
              <a:t>(</a:t>
            </a:r>
            <a:r>
              <a:rPr lang="en-US" sz="2000" dirty="0">
                <a:latin typeface="Century Gothic" charset="0"/>
                <a:ea typeface="Century Gothic" charset="0"/>
                <a:cs typeface="Century Gothic" charset="0"/>
              </a:rPr>
              <a:t>Grant &amp; Greene, 2001).</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81000" y="1295400"/>
            <a:ext cx="7848600" cy="1295400"/>
          </a:xfrm>
        </p:spPr>
        <p:txBody>
          <a:bodyPr/>
          <a:lstStyle/>
          <a:p>
            <a:r>
              <a:rPr lang="en-US" sz="4000" b="1" i="1" dirty="0">
                <a:latin typeface="Century Gothic" charset="0"/>
                <a:ea typeface="Century Gothic" charset="0"/>
                <a:cs typeface="Century Gothic" charset="0"/>
              </a:rPr>
              <a:t>In essence -</a:t>
            </a:r>
            <a:r>
              <a:rPr lang="en-US" sz="4000" b="1" dirty="0">
                <a:latin typeface="Century Gothic" charset="0"/>
                <a:ea typeface="Century Gothic" charset="0"/>
                <a:cs typeface="Century Gothic" charset="0"/>
              </a:rPr>
              <a:t/>
            </a:r>
            <a:br>
              <a:rPr lang="en-US" sz="4000" b="1" dirty="0">
                <a:latin typeface="Century Gothic" charset="0"/>
                <a:ea typeface="Century Gothic" charset="0"/>
                <a:cs typeface="Century Gothic" charset="0"/>
              </a:rPr>
            </a:br>
            <a:endParaRPr lang="en-US" sz="4000" dirty="0">
              <a:latin typeface="Century Gothic" charset="0"/>
              <a:ea typeface="Century Gothic" charset="0"/>
              <a:cs typeface="Century Gothic" charset="0"/>
            </a:endParaRPr>
          </a:p>
        </p:txBody>
      </p:sp>
      <p:sp>
        <p:nvSpPr>
          <p:cNvPr id="48131" name="Rectangle 3"/>
          <p:cNvSpPr>
            <a:spLocks noGrp="1" noChangeArrowheads="1"/>
          </p:cNvSpPr>
          <p:nvPr>
            <p:ph type="body" idx="1"/>
          </p:nvPr>
        </p:nvSpPr>
        <p:spPr>
          <a:xfrm>
            <a:off x="304800" y="3048000"/>
            <a:ext cx="8610600" cy="2971800"/>
          </a:xfrm>
        </p:spPr>
        <p:txBody>
          <a:bodyPr/>
          <a:lstStyle/>
          <a:p>
            <a:pPr>
              <a:buFont typeface="Wingdings" charset="2"/>
              <a:buNone/>
            </a:pPr>
            <a:r>
              <a:rPr lang="en-US" sz="2800" dirty="0">
                <a:latin typeface="Century Gothic" charset="0"/>
                <a:ea typeface="Century Gothic" charset="0"/>
                <a:cs typeface="Century Gothic" charset="0"/>
              </a:rPr>
              <a:t>	 Coaching moves people from </a:t>
            </a:r>
            <a:r>
              <a:rPr lang="en-US" sz="2800" b="1" dirty="0">
                <a:latin typeface="Century Gothic" charset="0"/>
                <a:ea typeface="Century Gothic" charset="0"/>
                <a:cs typeface="Century Gothic" charset="0"/>
              </a:rPr>
              <a:t>awareness</a:t>
            </a:r>
            <a:r>
              <a:rPr lang="en-US" sz="2800" dirty="0">
                <a:latin typeface="Century Gothic" charset="0"/>
                <a:ea typeface="Century Gothic" charset="0"/>
                <a:cs typeface="Century Gothic" charset="0"/>
              </a:rPr>
              <a:t> to</a:t>
            </a:r>
          </a:p>
          <a:p>
            <a:pPr>
              <a:buFont typeface="Wingdings" charset="2"/>
              <a:buNone/>
            </a:pPr>
            <a:r>
              <a:rPr lang="en-US" sz="2800" dirty="0">
                <a:latin typeface="Century Gothic" charset="0"/>
                <a:ea typeface="Century Gothic" charset="0"/>
                <a:cs typeface="Century Gothic" charset="0"/>
              </a:rPr>
              <a:t>    </a:t>
            </a:r>
            <a:r>
              <a:rPr lang="en-US" sz="2800" b="1" dirty="0">
                <a:latin typeface="Century Gothic" charset="0"/>
                <a:ea typeface="Century Gothic" charset="0"/>
                <a:cs typeface="Century Gothic" charset="0"/>
              </a:rPr>
              <a:t>responsibility </a:t>
            </a:r>
            <a:r>
              <a:rPr lang="en-US" sz="2800" dirty="0">
                <a:latin typeface="Century Gothic" charset="0"/>
                <a:ea typeface="Century Gothic" charset="0"/>
                <a:cs typeface="Century Gothic" charset="0"/>
              </a:rPr>
              <a:t>to </a:t>
            </a:r>
            <a:r>
              <a:rPr lang="en-US" sz="2800" b="1" dirty="0">
                <a:latin typeface="Century Gothic" charset="0"/>
                <a:ea typeface="Century Gothic" charset="0"/>
                <a:cs typeface="Century Gothic" charset="0"/>
              </a:rPr>
              <a:t>action</a:t>
            </a:r>
            <a:r>
              <a:rPr lang="en-US" sz="2800" dirty="0">
                <a:latin typeface="Century Gothic" charset="0"/>
                <a:ea typeface="Century Gothic" charset="0"/>
                <a:cs typeface="Century Gothic" charset="0"/>
              </a:rPr>
              <a:t> and to </a:t>
            </a:r>
            <a:r>
              <a:rPr lang="en-US" sz="2800" b="1" dirty="0">
                <a:latin typeface="Century Gothic" charset="0"/>
                <a:ea typeface="Century Gothic" charset="0"/>
                <a:cs typeface="Century Gothic" charset="0"/>
              </a:rPr>
              <a:t>results</a:t>
            </a:r>
            <a:r>
              <a:rPr lang="en-US" sz="2800" dirty="0">
                <a:latin typeface="Century Gothic" charset="0"/>
                <a:ea typeface="Century Gothic" charset="0"/>
                <a:cs typeface="Century Gothic" charset="0"/>
              </a:rPr>
              <a:t>!</a:t>
            </a:r>
            <a:endParaRPr lang="en-AU" sz="2800" b="1" dirty="0">
              <a:latin typeface="Century Gothic" charset="0"/>
              <a:ea typeface="Century Gothic" charset="0"/>
              <a:cs typeface="Century Gothic" charset="0"/>
            </a:endParaRPr>
          </a:p>
          <a:p>
            <a:pPr>
              <a:buFont typeface="Wingdings" charset="2"/>
              <a:buNone/>
            </a:pPr>
            <a:endParaRPr lang="en-AU" sz="2800" b="1" dirty="0">
              <a:ln>
                <a:solidFill>
                  <a:srgbClr val="FF6600"/>
                </a:solidFill>
              </a:ln>
              <a:latin typeface="Century Gothic" charset="0"/>
              <a:ea typeface="Century Gothic" charset="0"/>
              <a:cs typeface="Century Gothic" charset="0"/>
            </a:endParaRPr>
          </a:p>
          <a:p>
            <a:pPr>
              <a:buFont typeface="Wingdings" charset="2"/>
              <a:buNone/>
            </a:pPr>
            <a:r>
              <a:rPr lang="en-AU" sz="2000" b="1" dirty="0">
                <a:ln>
                  <a:solidFill>
                    <a:srgbClr val="FF0000"/>
                  </a:solidFill>
                </a:ln>
                <a:latin typeface="Century Gothic" charset="0"/>
                <a:ea typeface="Century Gothic" charset="0"/>
                <a:cs typeface="Century Gothic" charset="0"/>
              </a:rPr>
              <a:t>Awareness       </a:t>
            </a:r>
            <a:r>
              <a:rPr lang="en-AU" sz="2000" b="1" dirty="0" smtClean="0">
                <a:ln>
                  <a:solidFill>
                    <a:srgbClr val="FF0000"/>
                  </a:solidFill>
                </a:ln>
                <a:latin typeface="Century Gothic" charset="0"/>
                <a:ea typeface="Century Gothic" charset="0"/>
                <a:cs typeface="Century Gothic" charset="0"/>
              </a:rPr>
              <a:t>   Responsibility          Action              Results</a:t>
            </a:r>
            <a:endParaRPr lang="en-US" sz="2000" b="1" dirty="0">
              <a:ln>
                <a:solidFill>
                  <a:srgbClr val="FF0000"/>
                </a:solidFill>
              </a:ln>
              <a:latin typeface="Century Gothic" charset="0"/>
              <a:ea typeface="Century Gothic" charset="0"/>
              <a:cs typeface="Century Gothic" charset="0"/>
            </a:endParaRPr>
          </a:p>
        </p:txBody>
      </p:sp>
      <p:sp>
        <p:nvSpPr>
          <p:cNvPr id="48132" name="AutoShape 4"/>
          <p:cNvSpPr>
            <a:spLocks noChangeArrowheads="1"/>
          </p:cNvSpPr>
          <p:nvPr/>
        </p:nvSpPr>
        <p:spPr bwMode="auto">
          <a:xfrm>
            <a:off x="1785938" y="4495800"/>
            <a:ext cx="576262" cy="485775"/>
          </a:xfrm>
          <a:prstGeom prst="rightArrow">
            <a:avLst>
              <a:gd name="adj1" fmla="val 50000"/>
              <a:gd name="adj2" fmla="val 29657"/>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ea typeface="Century Gothic" charset="0"/>
              <a:cs typeface="Century Gothic" charset="0"/>
            </a:endParaRPr>
          </a:p>
        </p:txBody>
      </p:sp>
      <p:sp>
        <p:nvSpPr>
          <p:cNvPr id="48133" name="AutoShape 5"/>
          <p:cNvSpPr>
            <a:spLocks noChangeArrowheads="1"/>
          </p:cNvSpPr>
          <p:nvPr/>
        </p:nvSpPr>
        <p:spPr bwMode="auto">
          <a:xfrm>
            <a:off x="5867400" y="4495800"/>
            <a:ext cx="504825" cy="485775"/>
          </a:xfrm>
          <a:prstGeom prst="rightArrow">
            <a:avLst>
              <a:gd name="adj1" fmla="val 50000"/>
              <a:gd name="adj2" fmla="val 2598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ea typeface="Century Gothic" charset="0"/>
              <a:cs typeface="Century Gothic" charset="0"/>
            </a:endParaRPr>
          </a:p>
        </p:txBody>
      </p:sp>
      <p:sp>
        <p:nvSpPr>
          <p:cNvPr id="48134" name="AutoShape 6"/>
          <p:cNvSpPr>
            <a:spLocks noChangeArrowheads="1"/>
          </p:cNvSpPr>
          <p:nvPr/>
        </p:nvSpPr>
        <p:spPr bwMode="auto">
          <a:xfrm>
            <a:off x="4191000" y="4495800"/>
            <a:ext cx="504825" cy="485775"/>
          </a:xfrm>
          <a:prstGeom prst="rightArrow">
            <a:avLst>
              <a:gd name="adj1" fmla="val 50000"/>
              <a:gd name="adj2" fmla="val 25980"/>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ea typeface="Century Gothic" charset="0"/>
              <a:cs typeface="Century Gothic"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685800" y="1219200"/>
            <a:ext cx="7772400" cy="1143000"/>
          </a:xfrm>
        </p:spPr>
        <p:txBody>
          <a:bodyPr/>
          <a:lstStyle/>
          <a:p>
            <a:r>
              <a:rPr lang="en-US" b="1" i="1">
                <a:latin typeface="Century Gothic" charset="0"/>
                <a:ea typeface="Century Gothic" charset="0"/>
                <a:cs typeface="Century Gothic" charset="0"/>
              </a:rPr>
              <a:t>Coaching Comparisons</a:t>
            </a:r>
            <a:endParaRPr lang="en-US" i="1">
              <a:latin typeface="Century Gothic" charset="0"/>
              <a:ea typeface="Century Gothic" charset="0"/>
              <a:cs typeface="Century Gothic" charset="0"/>
            </a:endParaRPr>
          </a:p>
        </p:txBody>
      </p:sp>
      <p:sp>
        <p:nvSpPr>
          <p:cNvPr id="50179" name="Rectangle 3"/>
          <p:cNvSpPr>
            <a:spLocks noGrp="1" noChangeArrowheads="1"/>
          </p:cNvSpPr>
          <p:nvPr>
            <p:ph type="body" idx="1"/>
          </p:nvPr>
        </p:nvSpPr>
        <p:spPr>
          <a:xfrm>
            <a:off x="685800" y="2590800"/>
            <a:ext cx="7772400" cy="4114800"/>
          </a:xfrm>
        </p:spPr>
        <p:txBody>
          <a:bodyPr>
            <a:normAutofit/>
          </a:bodyPr>
          <a:lstStyle/>
          <a:p>
            <a:r>
              <a:rPr lang="en-US" sz="2400" dirty="0">
                <a:latin typeface="Century Gothic" charset="0"/>
                <a:ea typeface="Century Gothic" charset="0"/>
                <a:cs typeface="Century Gothic" charset="0"/>
              </a:rPr>
              <a:t>Coaching &amp;</a:t>
            </a:r>
            <a:r>
              <a:rPr lang="en-US" sz="2400" dirty="0" smtClean="0">
                <a:latin typeface="Century Gothic" charset="0"/>
                <a:ea typeface="Century Gothic" charset="0"/>
                <a:cs typeface="Century Gothic" charset="0"/>
              </a:rPr>
              <a:t> Consulting</a:t>
            </a:r>
          </a:p>
          <a:p>
            <a:r>
              <a:rPr lang="en-US" sz="2400" dirty="0" smtClean="0">
                <a:latin typeface="Century Gothic" charset="0"/>
                <a:ea typeface="Century Gothic" charset="0"/>
                <a:cs typeface="Century Gothic" charset="0"/>
              </a:rPr>
              <a:t>Coaching &amp; Mentoring</a:t>
            </a:r>
            <a:endParaRPr lang="en-US" sz="2400" dirty="0">
              <a:latin typeface="Century Gothic" charset="0"/>
              <a:ea typeface="Century Gothic" charset="0"/>
              <a:cs typeface="Century Gothic" charset="0"/>
            </a:endParaRPr>
          </a:p>
          <a:p>
            <a:r>
              <a:rPr lang="en-US" sz="2400" dirty="0">
                <a:latin typeface="Century Gothic" charset="0"/>
                <a:ea typeface="Century Gothic" charset="0"/>
                <a:cs typeface="Century Gothic" charset="0"/>
              </a:rPr>
              <a:t>Coaching &amp; Training</a:t>
            </a:r>
          </a:p>
          <a:p>
            <a:r>
              <a:rPr lang="en-US" sz="2400" dirty="0">
                <a:latin typeface="Century Gothic" charset="0"/>
                <a:ea typeface="Century Gothic" charset="0"/>
                <a:cs typeface="Century Gothic" charset="0"/>
              </a:rPr>
              <a:t>Coaching &amp;</a:t>
            </a:r>
            <a:r>
              <a:rPr lang="en-US" sz="2400" dirty="0" smtClean="0">
                <a:latin typeface="Century Gothic" charset="0"/>
                <a:ea typeface="Century Gothic" charset="0"/>
                <a:cs typeface="Century Gothic" charset="0"/>
              </a:rPr>
              <a:t> </a:t>
            </a:r>
            <a:r>
              <a:rPr lang="en-US" sz="2400" dirty="0" err="1" smtClean="0">
                <a:latin typeface="Century Gothic" charset="0"/>
                <a:ea typeface="Century Gothic" charset="0"/>
                <a:cs typeface="Century Gothic" charset="0"/>
              </a:rPr>
              <a:t>Counselling</a:t>
            </a:r>
            <a:endParaRPr lang="en-US" sz="2400" dirty="0">
              <a:latin typeface="Century Gothic" charset="0"/>
              <a:ea typeface="Century Gothic" charset="0"/>
              <a:cs typeface="Century Gothic"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Oval 2"/>
          <p:cNvSpPr>
            <a:spLocks noChangeArrowheads="1"/>
          </p:cNvSpPr>
          <p:nvPr/>
        </p:nvSpPr>
        <p:spPr bwMode="auto">
          <a:xfrm>
            <a:off x="4489450" y="2359025"/>
            <a:ext cx="3054350" cy="2670175"/>
          </a:xfrm>
          <a:prstGeom prst="ellipse">
            <a:avLst/>
          </a:prstGeom>
          <a:solidFill>
            <a:srgbClr val="FFFFFF">
              <a:alpha val="0"/>
            </a:srgbClr>
          </a:solidFill>
          <a:ln w="25400">
            <a:solidFill>
              <a:schemeClr val="tx1"/>
            </a:solidFill>
            <a:round/>
            <a:headEnd/>
            <a:tailEnd/>
          </a:ln>
        </p:spPr>
        <p:txBody>
          <a:bodyPr>
            <a:prstTxWarp prst="textNoShape">
              <a:avLst/>
            </a:prstTxWarp>
          </a:bodyPr>
          <a:lstStyle/>
          <a:p>
            <a:endParaRPr lang="en-US">
              <a:latin typeface="Century Gothic"/>
              <a:cs typeface="Century Gothic"/>
            </a:endParaRPr>
          </a:p>
        </p:txBody>
      </p:sp>
      <p:sp>
        <p:nvSpPr>
          <p:cNvPr id="52227" name="Oval 3"/>
          <p:cNvSpPr>
            <a:spLocks noChangeArrowheads="1"/>
          </p:cNvSpPr>
          <p:nvPr/>
        </p:nvSpPr>
        <p:spPr bwMode="auto">
          <a:xfrm>
            <a:off x="3708400" y="2565400"/>
            <a:ext cx="2111375" cy="1781175"/>
          </a:xfrm>
          <a:prstGeom prst="ellipse">
            <a:avLst/>
          </a:prstGeom>
          <a:solidFill>
            <a:srgbClr val="FFFFFF">
              <a:alpha val="0"/>
            </a:srgbClr>
          </a:solidFill>
          <a:ln w="114300">
            <a:solidFill>
              <a:schemeClr val="tx1"/>
            </a:solidFill>
            <a:round/>
            <a:headEnd/>
            <a:tailEnd/>
          </a:ln>
        </p:spPr>
        <p:txBody>
          <a:bodyPr>
            <a:prstTxWarp prst="textNoShape">
              <a:avLst/>
            </a:prstTxWarp>
          </a:bodyPr>
          <a:lstStyle/>
          <a:p>
            <a:pPr algn="ctr" eaLnBrk="1" hangingPunct="1"/>
            <a:endParaRPr lang="en-AU">
              <a:latin typeface="Century Gothic"/>
              <a:cs typeface="Century Gothic"/>
            </a:endParaRPr>
          </a:p>
        </p:txBody>
      </p:sp>
      <p:grpSp>
        <p:nvGrpSpPr>
          <p:cNvPr id="2" name="Group 4"/>
          <p:cNvGrpSpPr>
            <a:grpSpLocks/>
          </p:cNvGrpSpPr>
          <p:nvPr/>
        </p:nvGrpSpPr>
        <p:grpSpPr bwMode="auto">
          <a:xfrm>
            <a:off x="1676400" y="1287463"/>
            <a:ext cx="5540375" cy="4979988"/>
            <a:chOff x="1202" y="565"/>
            <a:chExt cx="3490" cy="3137"/>
          </a:xfrm>
        </p:grpSpPr>
        <p:sp>
          <p:nvSpPr>
            <p:cNvPr id="52229" name="Oval 5"/>
            <p:cNvSpPr>
              <a:spLocks noChangeArrowheads="1"/>
            </p:cNvSpPr>
            <p:nvPr/>
          </p:nvSpPr>
          <p:spPr bwMode="auto">
            <a:xfrm>
              <a:off x="1986" y="565"/>
              <a:ext cx="1922" cy="1682"/>
            </a:xfrm>
            <a:prstGeom prst="ellipse">
              <a:avLst/>
            </a:prstGeom>
            <a:solidFill>
              <a:schemeClr val="tx2">
                <a:alpha val="0"/>
              </a:schemeClr>
            </a:solidFill>
            <a:ln w="25400">
              <a:solidFill>
                <a:schemeClr val="tx1"/>
              </a:solidFill>
              <a:round/>
              <a:headEnd/>
              <a:tailEnd/>
            </a:ln>
          </p:spPr>
          <p:txBody>
            <a:bodyPr>
              <a:prstTxWarp prst="textNoShape">
                <a:avLst/>
              </a:prstTxWarp>
            </a:bodyPr>
            <a:lstStyle/>
            <a:p>
              <a:endParaRPr lang="en-US">
                <a:latin typeface="Century Gothic"/>
                <a:cs typeface="Century Gothic"/>
              </a:endParaRPr>
            </a:p>
          </p:txBody>
        </p:sp>
        <p:sp>
          <p:nvSpPr>
            <p:cNvPr id="52230" name="Oval 6"/>
            <p:cNvSpPr>
              <a:spLocks noChangeArrowheads="1"/>
            </p:cNvSpPr>
            <p:nvPr/>
          </p:nvSpPr>
          <p:spPr bwMode="auto">
            <a:xfrm>
              <a:off x="1247" y="1298"/>
              <a:ext cx="1923" cy="1682"/>
            </a:xfrm>
            <a:prstGeom prst="ellipse">
              <a:avLst/>
            </a:prstGeom>
            <a:solidFill>
              <a:schemeClr val="tx2">
                <a:alpha val="0"/>
              </a:schemeClr>
            </a:solidFill>
            <a:ln w="25400">
              <a:solidFill>
                <a:schemeClr val="tx1"/>
              </a:solidFill>
              <a:round/>
              <a:headEnd/>
              <a:tailEnd/>
            </a:ln>
          </p:spPr>
          <p:txBody>
            <a:bodyPr>
              <a:prstTxWarp prst="textNoShape">
                <a:avLst/>
              </a:prstTxWarp>
            </a:bodyPr>
            <a:lstStyle/>
            <a:p>
              <a:endParaRPr lang="en-US">
                <a:latin typeface="Century Gothic"/>
                <a:cs typeface="Century Gothic"/>
              </a:endParaRPr>
            </a:p>
          </p:txBody>
        </p:sp>
        <p:sp>
          <p:nvSpPr>
            <p:cNvPr id="52231" name="Oval 7"/>
            <p:cNvSpPr>
              <a:spLocks noChangeArrowheads="1"/>
            </p:cNvSpPr>
            <p:nvPr/>
          </p:nvSpPr>
          <p:spPr bwMode="auto">
            <a:xfrm>
              <a:off x="2031" y="2020"/>
              <a:ext cx="1922" cy="1682"/>
            </a:xfrm>
            <a:prstGeom prst="ellipse">
              <a:avLst/>
            </a:prstGeom>
            <a:solidFill>
              <a:srgbClr val="FFFFFF">
                <a:alpha val="0"/>
              </a:srgbClr>
            </a:solidFill>
            <a:ln w="25400">
              <a:solidFill>
                <a:srgbClr val="000000"/>
              </a:solidFill>
              <a:round/>
              <a:headEnd/>
              <a:tailEnd/>
            </a:ln>
          </p:spPr>
          <p:txBody>
            <a:bodyPr>
              <a:prstTxWarp prst="textNoShape">
                <a:avLst/>
              </a:prstTxWarp>
            </a:bodyPr>
            <a:lstStyle/>
            <a:p>
              <a:endParaRPr lang="en-US">
                <a:latin typeface="Century Gothic"/>
                <a:cs typeface="Century Gothic"/>
              </a:endParaRPr>
            </a:p>
          </p:txBody>
        </p:sp>
        <p:sp>
          <p:nvSpPr>
            <p:cNvPr id="52232" name="Text Box 8"/>
            <p:cNvSpPr txBox="1">
              <a:spLocks noChangeArrowheads="1"/>
            </p:cNvSpPr>
            <p:nvPr/>
          </p:nvSpPr>
          <p:spPr bwMode="auto">
            <a:xfrm>
              <a:off x="2475" y="758"/>
              <a:ext cx="1034" cy="421"/>
            </a:xfrm>
            <a:prstGeom prst="rect">
              <a:avLst/>
            </a:prstGeom>
            <a:solidFill>
              <a:srgbClr val="FFFFFF">
                <a:alpha val="0"/>
              </a:srgbClr>
            </a:solidFill>
            <a:ln w="9525">
              <a:noFill/>
              <a:miter lim="800000"/>
              <a:headEnd/>
              <a:tailEnd/>
            </a:ln>
          </p:spPr>
          <p:txBody>
            <a:bodyPr>
              <a:prstTxWarp prst="textNoShape">
                <a:avLst/>
              </a:prstTxWarp>
            </a:bodyPr>
            <a:lstStyle/>
            <a:p>
              <a:pPr algn="ctr" eaLnBrk="1" hangingPunct="1"/>
              <a:r>
                <a:rPr lang="en-AU">
                  <a:latin typeface="Century Gothic"/>
                  <a:cs typeface="Century Gothic"/>
                </a:rPr>
                <a:t>Mentoring</a:t>
              </a:r>
            </a:p>
          </p:txBody>
        </p:sp>
        <p:sp>
          <p:nvSpPr>
            <p:cNvPr id="52233" name="Text Box 9"/>
            <p:cNvSpPr txBox="1">
              <a:spLocks noChangeArrowheads="1"/>
            </p:cNvSpPr>
            <p:nvPr/>
          </p:nvSpPr>
          <p:spPr bwMode="auto">
            <a:xfrm>
              <a:off x="1202" y="2026"/>
              <a:ext cx="1123" cy="387"/>
            </a:xfrm>
            <a:prstGeom prst="rect">
              <a:avLst/>
            </a:prstGeom>
            <a:solidFill>
              <a:schemeClr val="tx2">
                <a:alpha val="0"/>
              </a:schemeClr>
            </a:solidFill>
            <a:ln w="9525">
              <a:noFill/>
              <a:miter lim="800000"/>
              <a:headEnd/>
              <a:tailEnd/>
            </a:ln>
          </p:spPr>
          <p:txBody>
            <a:bodyPr>
              <a:prstTxWarp prst="textNoShape">
                <a:avLst/>
              </a:prstTxWarp>
            </a:bodyPr>
            <a:lstStyle/>
            <a:p>
              <a:pPr algn="ctr" eaLnBrk="1" hangingPunct="1"/>
              <a:r>
                <a:rPr lang="en-AU" sz="2000">
                  <a:latin typeface="Century Gothic"/>
                  <a:cs typeface="Century Gothic"/>
                </a:rPr>
                <a:t>Counselling</a:t>
              </a:r>
            </a:p>
          </p:txBody>
        </p:sp>
        <p:sp>
          <p:nvSpPr>
            <p:cNvPr id="52234" name="Text Box 10"/>
            <p:cNvSpPr txBox="1">
              <a:spLocks noChangeArrowheads="1"/>
            </p:cNvSpPr>
            <p:nvPr/>
          </p:nvSpPr>
          <p:spPr bwMode="auto">
            <a:xfrm>
              <a:off x="3805" y="2026"/>
              <a:ext cx="887" cy="387"/>
            </a:xfrm>
            <a:prstGeom prst="rect">
              <a:avLst/>
            </a:prstGeom>
            <a:solidFill>
              <a:schemeClr val="tx2">
                <a:alpha val="0"/>
              </a:schemeClr>
            </a:solidFill>
            <a:ln w="9525">
              <a:noFill/>
              <a:miter lim="800000"/>
              <a:headEnd/>
              <a:tailEnd/>
            </a:ln>
          </p:spPr>
          <p:txBody>
            <a:bodyPr>
              <a:prstTxWarp prst="textNoShape">
                <a:avLst/>
              </a:prstTxWarp>
            </a:bodyPr>
            <a:lstStyle/>
            <a:p>
              <a:pPr algn="ctr" eaLnBrk="1" hangingPunct="1"/>
              <a:r>
                <a:rPr lang="en-AU" sz="2000">
                  <a:latin typeface="Century Gothic"/>
                  <a:cs typeface="Century Gothic"/>
                </a:rPr>
                <a:t>Training</a:t>
              </a:r>
            </a:p>
          </p:txBody>
        </p:sp>
        <p:sp>
          <p:nvSpPr>
            <p:cNvPr id="52235" name="Text Box 11"/>
            <p:cNvSpPr txBox="1">
              <a:spLocks noChangeArrowheads="1"/>
            </p:cNvSpPr>
            <p:nvPr/>
          </p:nvSpPr>
          <p:spPr bwMode="auto">
            <a:xfrm>
              <a:off x="2475" y="3001"/>
              <a:ext cx="1033" cy="421"/>
            </a:xfrm>
            <a:prstGeom prst="rect">
              <a:avLst/>
            </a:prstGeom>
            <a:solidFill>
              <a:srgbClr val="FFFFFF">
                <a:alpha val="0"/>
              </a:srgbClr>
            </a:solidFill>
            <a:ln w="9525">
              <a:noFill/>
              <a:miter lim="800000"/>
              <a:headEnd/>
              <a:tailEnd/>
            </a:ln>
          </p:spPr>
          <p:txBody>
            <a:bodyPr>
              <a:prstTxWarp prst="textNoShape">
                <a:avLst/>
              </a:prstTxWarp>
            </a:bodyPr>
            <a:lstStyle/>
            <a:p>
              <a:pPr algn="ctr" eaLnBrk="1" hangingPunct="1"/>
              <a:r>
                <a:rPr lang="en-AU" sz="2000">
                  <a:latin typeface="Century Gothic"/>
                  <a:cs typeface="Century Gothic"/>
                </a:rPr>
                <a:t>Consulting</a:t>
              </a:r>
            </a:p>
          </p:txBody>
        </p:sp>
        <p:sp>
          <p:nvSpPr>
            <p:cNvPr id="55308" name="Text Box 12"/>
            <p:cNvSpPr txBox="1">
              <a:spLocks noChangeArrowheads="1"/>
            </p:cNvSpPr>
            <p:nvPr/>
          </p:nvSpPr>
          <p:spPr bwMode="auto">
            <a:xfrm>
              <a:off x="2432" y="1793"/>
              <a:ext cx="1476" cy="454"/>
            </a:xfrm>
            <a:prstGeom prst="rect">
              <a:avLst/>
            </a:prstGeom>
            <a:solidFill>
              <a:srgbClr val="FFFFFF">
                <a:alpha val="0"/>
              </a:srgbClr>
            </a:solidFill>
            <a:ln w="9525">
              <a:noFill/>
              <a:miter lim="800000"/>
              <a:headEnd/>
              <a:tailEnd/>
            </a:ln>
          </p:spPr>
          <p:txBody>
            <a:bodyPr>
              <a:prstTxWarp prst="textNoShape">
                <a:avLst/>
              </a:prstTxWarp>
            </a:bodyPr>
            <a:lstStyle/>
            <a:p>
              <a:pPr eaLnBrk="1" hangingPunct="1">
                <a:defRPr/>
              </a:pPr>
              <a:r>
                <a:rPr lang="en-AU" dirty="0">
                  <a:effectLst>
                    <a:outerShdw blurRad="38100" dist="38100" dir="2700000" algn="tl">
                      <a:srgbClr val="DDDDDD"/>
                    </a:outerShdw>
                  </a:effectLst>
                  <a:latin typeface="Century Gothic"/>
                  <a:cs typeface="Century Gothic"/>
                </a:rPr>
                <a:t>  </a:t>
              </a:r>
              <a:r>
                <a:rPr lang="en-AU" sz="2800" b="1" dirty="0">
                  <a:effectLst>
                    <a:outerShdw blurRad="38100" dist="38100" dir="2700000" algn="tl">
                      <a:srgbClr val="DDDDDD"/>
                    </a:outerShdw>
                  </a:effectLst>
                  <a:latin typeface="Century Gothic"/>
                  <a:cs typeface="Century Gothic"/>
                </a:rPr>
                <a:t>Coaching</a:t>
              </a:r>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Line 3"/>
          <p:cNvSpPr>
            <a:spLocks noChangeShapeType="1"/>
          </p:cNvSpPr>
          <p:nvPr/>
        </p:nvSpPr>
        <p:spPr bwMode="auto">
          <a:xfrm flipV="1">
            <a:off x="2700338" y="3887788"/>
            <a:ext cx="3671887" cy="0"/>
          </a:xfrm>
          <a:prstGeom prst="line">
            <a:avLst/>
          </a:prstGeom>
          <a:noFill/>
          <a:ln w="63500">
            <a:solidFill>
              <a:schemeClr val="tx1"/>
            </a:solidFill>
            <a:round/>
            <a:headEnd type="triangle" w="med" len="med"/>
            <a:tailEnd type="triangle" w="med" len="med"/>
          </a:ln>
        </p:spPr>
        <p:txBody>
          <a:bodyPr>
            <a:prstTxWarp prst="textNoShape">
              <a:avLst/>
            </a:prstTxWarp>
          </a:bodyPr>
          <a:lstStyle/>
          <a:p>
            <a:endParaRPr lang="en-US">
              <a:latin typeface="Century Gothic"/>
              <a:cs typeface="Century Gothic"/>
            </a:endParaRPr>
          </a:p>
        </p:txBody>
      </p:sp>
      <p:sp>
        <p:nvSpPr>
          <p:cNvPr id="60419" name="Line 4"/>
          <p:cNvSpPr>
            <a:spLocks noChangeShapeType="1"/>
          </p:cNvSpPr>
          <p:nvPr/>
        </p:nvSpPr>
        <p:spPr bwMode="auto">
          <a:xfrm>
            <a:off x="4572000" y="2232025"/>
            <a:ext cx="71438" cy="3457575"/>
          </a:xfrm>
          <a:prstGeom prst="line">
            <a:avLst/>
          </a:prstGeom>
          <a:noFill/>
          <a:ln w="63500">
            <a:solidFill>
              <a:schemeClr val="tx1"/>
            </a:solidFill>
            <a:round/>
            <a:headEnd type="triangle" w="med" len="med"/>
            <a:tailEnd type="triangle" w="med" len="med"/>
          </a:ln>
        </p:spPr>
        <p:txBody>
          <a:bodyPr>
            <a:prstTxWarp prst="textNoShape">
              <a:avLst/>
            </a:prstTxWarp>
          </a:bodyPr>
          <a:lstStyle/>
          <a:p>
            <a:endParaRPr lang="en-US">
              <a:latin typeface="Century Gothic"/>
              <a:cs typeface="Century Gothic"/>
            </a:endParaRPr>
          </a:p>
        </p:txBody>
      </p:sp>
      <p:sp>
        <p:nvSpPr>
          <p:cNvPr id="57349" name="Text Box 5"/>
          <p:cNvSpPr txBox="1">
            <a:spLocks noChangeArrowheads="1"/>
          </p:cNvSpPr>
          <p:nvPr/>
        </p:nvSpPr>
        <p:spPr bwMode="auto">
          <a:xfrm>
            <a:off x="6372225" y="3240088"/>
            <a:ext cx="2771775" cy="1198020"/>
          </a:xfrm>
          <a:prstGeom prst="rect">
            <a:avLst/>
          </a:prstGeom>
          <a:noFill/>
          <a:ln w="9525">
            <a:noFill/>
            <a:miter lim="800000"/>
            <a:headEnd/>
            <a:tailEnd/>
          </a:ln>
          <a:effectLst/>
        </p:spPr>
        <p:txBody>
          <a:bodyPr>
            <a:prstTxWarp prst="textNoShape">
              <a:avLst/>
            </a:prstTxWarp>
            <a:spAutoFit/>
          </a:bodyPr>
          <a:lstStyle/>
          <a:p>
            <a:pPr eaLnBrk="1" hangingPunct="1">
              <a:spcBef>
                <a:spcPct val="50000"/>
              </a:spcBef>
              <a:defRPr/>
            </a:pPr>
            <a:r>
              <a:rPr lang="en-AU">
                <a:effectLst>
                  <a:outerShdw blurRad="38100" dist="38100" dir="2700000" algn="tl">
                    <a:srgbClr val="FFFFFF"/>
                  </a:outerShdw>
                </a:effectLst>
                <a:latin typeface="Century Gothic"/>
                <a:cs typeface="Century Gothic"/>
              </a:rPr>
              <a:t>Solution-focused </a:t>
            </a:r>
          </a:p>
          <a:p>
            <a:pPr eaLnBrk="1" hangingPunct="1">
              <a:lnSpc>
                <a:spcPct val="55000"/>
              </a:lnSpc>
              <a:spcBef>
                <a:spcPct val="50000"/>
              </a:spcBef>
              <a:defRPr/>
            </a:pPr>
            <a:r>
              <a:rPr lang="en-AU" sz="2000">
                <a:effectLst>
                  <a:outerShdw blurRad="38100" dist="38100" dir="2700000" algn="tl">
                    <a:srgbClr val="FFFFFF"/>
                  </a:outerShdw>
                </a:effectLst>
                <a:latin typeface="Century Gothic"/>
                <a:cs typeface="Century Gothic"/>
              </a:rPr>
              <a:t> Focus on  strengths</a:t>
            </a:r>
          </a:p>
          <a:p>
            <a:pPr eaLnBrk="1" hangingPunct="1">
              <a:lnSpc>
                <a:spcPct val="55000"/>
              </a:lnSpc>
              <a:spcBef>
                <a:spcPct val="15000"/>
              </a:spcBef>
              <a:defRPr/>
            </a:pPr>
            <a:r>
              <a:rPr lang="en-AU">
                <a:effectLst>
                  <a:outerShdw blurRad="38100" dist="38100" dir="2700000" algn="tl">
                    <a:srgbClr val="FFFFFF"/>
                  </a:outerShdw>
                </a:effectLst>
                <a:latin typeface="Century Gothic"/>
                <a:cs typeface="Century Gothic"/>
              </a:rPr>
              <a:t> </a:t>
            </a:r>
          </a:p>
          <a:p>
            <a:pPr eaLnBrk="1" hangingPunct="1">
              <a:lnSpc>
                <a:spcPct val="55000"/>
              </a:lnSpc>
              <a:spcBef>
                <a:spcPct val="50000"/>
              </a:spcBef>
              <a:defRPr/>
            </a:pPr>
            <a:r>
              <a:rPr lang="en-AU">
                <a:effectLst>
                  <a:outerShdw blurRad="38100" dist="38100" dir="2700000" algn="tl">
                    <a:srgbClr val="FFFFFF"/>
                  </a:outerShdw>
                </a:effectLst>
                <a:latin typeface="Century Gothic"/>
                <a:cs typeface="Century Gothic"/>
              </a:rPr>
              <a:t>“HOW TO?”</a:t>
            </a:r>
          </a:p>
        </p:txBody>
      </p:sp>
      <p:sp>
        <p:nvSpPr>
          <p:cNvPr id="57350" name="Text Box 6"/>
          <p:cNvSpPr txBox="1">
            <a:spLocks noChangeArrowheads="1"/>
          </p:cNvSpPr>
          <p:nvPr/>
        </p:nvSpPr>
        <p:spPr bwMode="auto">
          <a:xfrm>
            <a:off x="0" y="3311525"/>
            <a:ext cx="2735263" cy="1092607"/>
          </a:xfrm>
          <a:prstGeom prst="rect">
            <a:avLst/>
          </a:prstGeom>
          <a:noFill/>
          <a:ln w="9525">
            <a:noFill/>
            <a:miter lim="800000"/>
            <a:headEnd/>
            <a:tailEnd/>
          </a:ln>
          <a:effectLst/>
        </p:spPr>
        <p:txBody>
          <a:bodyPr>
            <a:prstTxWarp prst="textNoShape">
              <a:avLst/>
            </a:prstTxWarp>
            <a:spAutoFit/>
          </a:bodyPr>
          <a:lstStyle/>
          <a:p>
            <a:pPr algn="ctr" eaLnBrk="1" hangingPunct="1">
              <a:spcBef>
                <a:spcPct val="50000"/>
              </a:spcBef>
              <a:defRPr/>
            </a:pPr>
            <a:r>
              <a:rPr lang="en-AU">
                <a:effectLst>
                  <a:outerShdw blurRad="38100" dist="38100" dir="2700000" algn="tl">
                    <a:srgbClr val="FFFFFF"/>
                  </a:outerShdw>
                </a:effectLst>
                <a:latin typeface="Century Gothic"/>
                <a:cs typeface="Century Gothic"/>
              </a:rPr>
              <a:t>Problem-focused</a:t>
            </a:r>
            <a:br>
              <a:rPr lang="en-AU">
                <a:effectLst>
                  <a:outerShdw blurRad="38100" dist="38100" dir="2700000" algn="tl">
                    <a:srgbClr val="FFFFFF"/>
                  </a:outerShdw>
                </a:effectLst>
                <a:latin typeface="Century Gothic"/>
                <a:cs typeface="Century Gothic"/>
              </a:rPr>
            </a:br>
            <a:r>
              <a:rPr lang="en-AU" sz="2000">
                <a:effectLst>
                  <a:outerShdw blurRad="38100" dist="38100" dir="2700000" algn="tl">
                    <a:srgbClr val="FFFFFF"/>
                  </a:outerShdw>
                </a:effectLst>
                <a:latin typeface="Century Gothic"/>
                <a:cs typeface="Century Gothic"/>
              </a:rPr>
              <a:t>Diagnostic </a:t>
            </a:r>
          </a:p>
          <a:p>
            <a:pPr algn="ctr" eaLnBrk="1" hangingPunct="1">
              <a:spcBef>
                <a:spcPct val="50000"/>
              </a:spcBef>
              <a:defRPr/>
            </a:pPr>
            <a:r>
              <a:rPr lang="en-AU">
                <a:effectLst>
                  <a:outerShdw blurRad="38100" dist="38100" dir="2700000" algn="tl">
                    <a:srgbClr val="FFFFFF"/>
                  </a:outerShdw>
                </a:effectLst>
                <a:latin typeface="Century Gothic"/>
                <a:cs typeface="Century Gothic"/>
              </a:rPr>
              <a:t>“WHY ?”</a:t>
            </a:r>
          </a:p>
        </p:txBody>
      </p:sp>
      <p:sp>
        <p:nvSpPr>
          <p:cNvPr id="57351" name="Text Box 7"/>
          <p:cNvSpPr txBox="1">
            <a:spLocks noChangeArrowheads="1"/>
          </p:cNvSpPr>
          <p:nvPr/>
        </p:nvSpPr>
        <p:spPr bwMode="auto">
          <a:xfrm>
            <a:off x="2843213" y="1295400"/>
            <a:ext cx="3384550" cy="646331"/>
          </a:xfrm>
          <a:prstGeom prst="rect">
            <a:avLst/>
          </a:prstGeom>
          <a:noFill/>
          <a:ln w="9525">
            <a:noFill/>
            <a:miter lim="800000"/>
            <a:headEnd/>
            <a:tailEnd/>
          </a:ln>
          <a:effectLst/>
        </p:spPr>
        <p:txBody>
          <a:bodyPr>
            <a:prstTxWarp prst="textNoShape">
              <a:avLst/>
            </a:prstTxWarp>
            <a:spAutoFit/>
          </a:bodyPr>
          <a:lstStyle/>
          <a:p>
            <a:pPr algn="ctr" eaLnBrk="1" hangingPunct="1">
              <a:spcBef>
                <a:spcPct val="50000"/>
              </a:spcBef>
              <a:defRPr/>
            </a:pPr>
            <a:r>
              <a:rPr lang="en-AU">
                <a:effectLst>
                  <a:outerShdw blurRad="38100" dist="38100" dir="2700000" algn="tl">
                    <a:srgbClr val="FFFFFF"/>
                  </a:outerShdw>
                </a:effectLst>
                <a:latin typeface="Century Gothic"/>
                <a:cs typeface="Century Gothic"/>
              </a:rPr>
              <a:t>Client-focused</a:t>
            </a:r>
            <a:br>
              <a:rPr lang="en-AU">
                <a:effectLst>
                  <a:outerShdw blurRad="38100" dist="38100" dir="2700000" algn="tl">
                    <a:srgbClr val="FFFFFF"/>
                  </a:outerShdw>
                </a:effectLst>
                <a:latin typeface="Century Gothic"/>
                <a:cs typeface="Century Gothic"/>
              </a:rPr>
            </a:br>
            <a:r>
              <a:rPr lang="en-AU">
                <a:effectLst>
                  <a:outerShdw blurRad="38100" dist="38100" dir="2700000" algn="tl">
                    <a:srgbClr val="FFFFFF"/>
                  </a:outerShdw>
                </a:effectLst>
                <a:latin typeface="Century Gothic"/>
                <a:cs typeface="Century Gothic"/>
              </a:rPr>
              <a:t>ASKING</a:t>
            </a:r>
          </a:p>
        </p:txBody>
      </p:sp>
      <p:sp>
        <p:nvSpPr>
          <p:cNvPr id="57352" name="Text Box 8"/>
          <p:cNvSpPr txBox="1">
            <a:spLocks noChangeArrowheads="1"/>
          </p:cNvSpPr>
          <p:nvPr/>
        </p:nvSpPr>
        <p:spPr bwMode="auto">
          <a:xfrm>
            <a:off x="2987675" y="5688013"/>
            <a:ext cx="3384550" cy="646331"/>
          </a:xfrm>
          <a:prstGeom prst="rect">
            <a:avLst/>
          </a:prstGeom>
          <a:noFill/>
          <a:ln w="9525">
            <a:noFill/>
            <a:miter lim="800000"/>
            <a:headEnd/>
            <a:tailEnd/>
          </a:ln>
          <a:effectLst/>
        </p:spPr>
        <p:txBody>
          <a:bodyPr>
            <a:prstTxWarp prst="textNoShape">
              <a:avLst/>
            </a:prstTxWarp>
            <a:spAutoFit/>
          </a:bodyPr>
          <a:lstStyle/>
          <a:p>
            <a:pPr algn="ctr" eaLnBrk="1" hangingPunct="1">
              <a:spcBef>
                <a:spcPct val="50000"/>
              </a:spcBef>
              <a:defRPr/>
            </a:pPr>
            <a:r>
              <a:rPr lang="en-AU">
                <a:effectLst>
                  <a:outerShdw blurRad="38100" dist="38100" dir="2700000" algn="tl">
                    <a:srgbClr val="FFFFFF"/>
                  </a:outerShdw>
                </a:effectLst>
                <a:latin typeface="Century Gothic"/>
                <a:cs typeface="Century Gothic"/>
              </a:rPr>
              <a:t>Expert-centred</a:t>
            </a:r>
            <a:br>
              <a:rPr lang="en-AU">
                <a:effectLst>
                  <a:outerShdw blurRad="38100" dist="38100" dir="2700000" algn="tl">
                    <a:srgbClr val="FFFFFF"/>
                  </a:outerShdw>
                </a:effectLst>
                <a:latin typeface="Century Gothic"/>
                <a:cs typeface="Century Gothic"/>
              </a:rPr>
            </a:br>
            <a:r>
              <a:rPr lang="en-AU">
                <a:effectLst>
                  <a:outerShdw blurRad="38100" dist="38100" dir="2700000" algn="tl">
                    <a:srgbClr val="FFFFFF"/>
                  </a:outerShdw>
                </a:effectLst>
                <a:latin typeface="Century Gothic"/>
                <a:cs typeface="Century Gothic"/>
              </a:rPr>
              <a:t>TELLING</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Line 3"/>
          <p:cNvSpPr>
            <a:spLocks noChangeShapeType="1"/>
          </p:cNvSpPr>
          <p:nvPr/>
        </p:nvSpPr>
        <p:spPr bwMode="auto">
          <a:xfrm flipV="1">
            <a:off x="2700338" y="3887788"/>
            <a:ext cx="3671887" cy="0"/>
          </a:xfrm>
          <a:prstGeom prst="line">
            <a:avLst/>
          </a:prstGeom>
          <a:noFill/>
          <a:ln w="63500">
            <a:solidFill>
              <a:schemeClr val="tx1"/>
            </a:solidFill>
            <a:round/>
            <a:headEnd type="triangle" w="med" len="med"/>
            <a:tailEnd type="triangle" w="med" len="med"/>
          </a:ln>
        </p:spPr>
        <p:txBody>
          <a:bodyPr>
            <a:prstTxWarp prst="textNoShape">
              <a:avLst/>
            </a:prstTxWarp>
          </a:bodyPr>
          <a:lstStyle/>
          <a:p>
            <a:endParaRPr lang="en-US">
              <a:latin typeface="Century Gothic"/>
              <a:cs typeface="Century Gothic"/>
            </a:endParaRPr>
          </a:p>
        </p:txBody>
      </p:sp>
      <p:sp>
        <p:nvSpPr>
          <p:cNvPr id="49155" name="Line 4"/>
          <p:cNvSpPr>
            <a:spLocks noChangeShapeType="1"/>
          </p:cNvSpPr>
          <p:nvPr/>
        </p:nvSpPr>
        <p:spPr bwMode="auto">
          <a:xfrm>
            <a:off x="4572000" y="2232025"/>
            <a:ext cx="71438" cy="3457575"/>
          </a:xfrm>
          <a:prstGeom prst="line">
            <a:avLst/>
          </a:prstGeom>
          <a:noFill/>
          <a:ln w="63500">
            <a:solidFill>
              <a:schemeClr val="tx1"/>
            </a:solidFill>
            <a:round/>
            <a:headEnd type="triangle" w="med" len="med"/>
            <a:tailEnd type="triangle" w="med" len="med"/>
          </a:ln>
        </p:spPr>
        <p:txBody>
          <a:bodyPr>
            <a:prstTxWarp prst="textNoShape">
              <a:avLst/>
            </a:prstTxWarp>
          </a:bodyPr>
          <a:lstStyle/>
          <a:p>
            <a:endParaRPr lang="en-US">
              <a:latin typeface="Century Gothic"/>
              <a:cs typeface="Century Gothic"/>
            </a:endParaRPr>
          </a:p>
        </p:txBody>
      </p:sp>
      <p:sp>
        <p:nvSpPr>
          <p:cNvPr id="57349" name="Text Box 5"/>
          <p:cNvSpPr txBox="1">
            <a:spLocks noChangeArrowheads="1"/>
          </p:cNvSpPr>
          <p:nvPr/>
        </p:nvSpPr>
        <p:spPr bwMode="auto">
          <a:xfrm>
            <a:off x="6372225" y="3240088"/>
            <a:ext cx="2771775" cy="1198020"/>
          </a:xfrm>
          <a:prstGeom prst="rect">
            <a:avLst/>
          </a:prstGeom>
          <a:noFill/>
          <a:ln w="9525">
            <a:noFill/>
            <a:miter lim="800000"/>
            <a:headEnd/>
            <a:tailEnd/>
          </a:ln>
          <a:effectLst/>
        </p:spPr>
        <p:txBody>
          <a:bodyPr>
            <a:prstTxWarp prst="textNoShape">
              <a:avLst/>
            </a:prstTxWarp>
            <a:spAutoFit/>
          </a:bodyPr>
          <a:lstStyle/>
          <a:p>
            <a:pPr eaLnBrk="1" hangingPunct="1">
              <a:spcBef>
                <a:spcPct val="50000"/>
              </a:spcBef>
              <a:defRPr/>
            </a:pPr>
            <a:r>
              <a:rPr lang="en-AU">
                <a:effectLst>
                  <a:outerShdw blurRad="38100" dist="38100" dir="2700000" algn="tl">
                    <a:srgbClr val="FFFFFF"/>
                  </a:outerShdw>
                </a:effectLst>
                <a:latin typeface="Century Gothic"/>
                <a:cs typeface="Century Gothic"/>
              </a:rPr>
              <a:t>Solution-focused </a:t>
            </a:r>
          </a:p>
          <a:p>
            <a:pPr eaLnBrk="1" hangingPunct="1">
              <a:lnSpc>
                <a:spcPct val="55000"/>
              </a:lnSpc>
              <a:spcBef>
                <a:spcPct val="50000"/>
              </a:spcBef>
              <a:defRPr/>
            </a:pPr>
            <a:r>
              <a:rPr lang="en-AU" sz="2000">
                <a:effectLst>
                  <a:outerShdw blurRad="38100" dist="38100" dir="2700000" algn="tl">
                    <a:srgbClr val="FFFFFF"/>
                  </a:outerShdw>
                </a:effectLst>
                <a:latin typeface="Century Gothic"/>
                <a:cs typeface="Century Gothic"/>
              </a:rPr>
              <a:t> Focus on  strengths</a:t>
            </a:r>
          </a:p>
          <a:p>
            <a:pPr eaLnBrk="1" hangingPunct="1">
              <a:lnSpc>
                <a:spcPct val="55000"/>
              </a:lnSpc>
              <a:spcBef>
                <a:spcPct val="15000"/>
              </a:spcBef>
              <a:defRPr/>
            </a:pPr>
            <a:r>
              <a:rPr lang="en-AU">
                <a:effectLst>
                  <a:outerShdw blurRad="38100" dist="38100" dir="2700000" algn="tl">
                    <a:srgbClr val="FFFFFF"/>
                  </a:outerShdw>
                </a:effectLst>
                <a:latin typeface="Century Gothic"/>
                <a:cs typeface="Century Gothic"/>
              </a:rPr>
              <a:t> </a:t>
            </a:r>
          </a:p>
          <a:p>
            <a:pPr eaLnBrk="1" hangingPunct="1">
              <a:lnSpc>
                <a:spcPct val="55000"/>
              </a:lnSpc>
              <a:spcBef>
                <a:spcPct val="50000"/>
              </a:spcBef>
              <a:defRPr/>
            </a:pPr>
            <a:r>
              <a:rPr lang="en-AU">
                <a:effectLst>
                  <a:outerShdw blurRad="38100" dist="38100" dir="2700000" algn="tl">
                    <a:srgbClr val="FFFFFF"/>
                  </a:outerShdw>
                </a:effectLst>
                <a:latin typeface="Century Gothic"/>
                <a:cs typeface="Century Gothic"/>
              </a:rPr>
              <a:t>“HOW TO?”</a:t>
            </a:r>
          </a:p>
        </p:txBody>
      </p:sp>
      <p:sp>
        <p:nvSpPr>
          <p:cNvPr id="57350" name="Text Box 6"/>
          <p:cNvSpPr txBox="1">
            <a:spLocks noChangeArrowheads="1"/>
          </p:cNvSpPr>
          <p:nvPr/>
        </p:nvSpPr>
        <p:spPr bwMode="auto">
          <a:xfrm>
            <a:off x="0" y="3311525"/>
            <a:ext cx="2735263" cy="1092607"/>
          </a:xfrm>
          <a:prstGeom prst="rect">
            <a:avLst/>
          </a:prstGeom>
          <a:noFill/>
          <a:ln w="9525">
            <a:noFill/>
            <a:miter lim="800000"/>
            <a:headEnd/>
            <a:tailEnd/>
          </a:ln>
          <a:effectLst/>
        </p:spPr>
        <p:txBody>
          <a:bodyPr>
            <a:prstTxWarp prst="textNoShape">
              <a:avLst/>
            </a:prstTxWarp>
            <a:spAutoFit/>
          </a:bodyPr>
          <a:lstStyle/>
          <a:p>
            <a:pPr algn="ctr" eaLnBrk="1" hangingPunct="1">
              <a:spcBef>
                <a:spcPct val="50000"/>
              </a:spcBef>
              <a:defRPr/>
            </a:pPr>
            <a:r>
              <a:rPr lang="en-AU">
                <a:effectLst>
                  <a:outerShdw blurRad="38100" dist="38100" dir="2700000" algn="tl">
                    <a:srgbClr val="FFFFFF"/>
                  </a:outerShdw>
                </a:effectLst>
                <a:latin typeface="Century Gothic"/>
                <a:cs typeface="Century Gothic"/>
              </a:rPr>
              <a:t>Problem-focused</a:t>
            </a:r>
            <a:br>
              <a:rPr lang="en-AU">
                <a:effectLst>
                  <a:outerShdw blurRad="38100" dist="38100" dir="2700000" algn="tl">
                    <a:srgbClr val="FFFFFF"/>
                  </a:outerShdw>
                </a:effectLst>
                <a:latin typeface="Century Gothic"/>
                <a:cs typeface="Century Gothic"/>
              </a:rPr>
            </a:br>
            <a:r>
              <a:rPr lang="en-AU" sz="2000">
                <a:effectLst>
                  <a:outerShdw blurRad="38100" dist="38100" dir="2700000" algn="tl">
                    <a:srgbClr val="FFFFFF"/>
                  </a:outerShdw>
                </a:effectLst>
                <a:latin typeface="Century Gothic"/>
                <a:cs typeface="Century Gothic"/>
              </a:rPr>
              <a:t>Diagnostic </a:t>
            </a:r>
          </a:p>
          <a:p>
            <a:pPr algn="ctr" eaLnBrk="1" hangingPunct="1">
              <a:spcBef>
                <a:spcPct val="50000"/>
              </a:spcBef>
              <a:defRPr/>
            </a:pPr>
            <a:r>
              <a:rPr lang="en-AU">
                <a:effectLst>
                  <a:outerShdw blurRad="38100" dist="38100" dir="2700000" algn="tl">
                    <a:srgbClr val="FFFFFF"/>
                  </a:outerShdw>
                </a:effectLst>
                <a:latin typeface="Century Gothic"/>
                <a:cs typeface="Century Gothic"/>
              </a:rPr>
              <a:t>“WHY ?”</a:t>
            </a:r>
          </a:p>
        </p:txBody>
      </p:sp>
      <p:sp>
        <p:nvSpPr>
          <p:cNvPr id="57351" name="Text Box 7"/>
          <p:cNvSpPr txBox="1">
            <a:spLocks noChangeArrowheads="1"/>
          </p:cNvSpPr>
          <p:nvPr/>
        </p:nvSpPr>
        <p:spPr bwMode="auto">
          <a:xfrm>
            <a:off x="2843213" y="1295400"/>
            <a:ext cx="3384550" cy="646331"/>
          </a:xfrm>
          <a:prstGeom prst="rect">
            <a:avLst/>
          </a:prstGeom>
          <a:noFill/>
          <a:ln w="9525">
            <a:noFill/>
            <a:miter lim="800000"/>
            <a:headEnd/>
            <a:tailEnd/>
          </a:ln>
          <a:effectLst/>
        </p:spPr>
        <p:txBody>
          <a:bodyPr>
            <a:prstTxWarp prst="textNoShape">
              <a:avLst/>
            </a:prstTxWarp>
            <a:spAutoFit/>
          </a:bodyPr>
          <a:lstStyle/>
          <a:p>
            <a:pPr algn="ctr" eaLnBrk="1" hangingPunct="1">
              <a:spcBef>
                <a:spcPct val="50000"/>
              </a:spcBef>
              <a:defRPr/>
            </a:pPr>
            <a:r>
              <a:rPr lang="en-AU">
                <a:effectLst>
                  <a:outerShdw blurRad="38100" dist="38100" dir="2700000" algn="tl">
                    <a:srgbClr val="FFFFFF"/>
                  </a:outerShdw>
                </a:effectLst>
                <a:latin typeface="Century Gothic"/>
                <a:cs typeface="Century Gothic"/>
              </a:rPr>
              <a:t>Client-focused</a:t>
            </a:r>
            <a:br>
              <a:rPr lang="en-AU">
                <a:effectLst>
                  <a:outerShdw blurRad="38100" dist="38100" dir="2700000" algn="tl">
                    <a:srgbClr val="FFFFFF"/>
                  </a:outerShdw>
                </a:effectLst>
                <a:latin typeface="Century Gothic"/>
                <a:cs typeface="Century Gothic"/>
              </a:rPr>
            </a:br>
            <a:r>
              <a:rPr lang="en-AU">
                <a:effectLst>
                  <a:outerShdw blurRad="38100" dist="38100" dir="2700000" algn="tl">
                    <a:srgbClr val="FFFFFF"/>
                  </a:outerShdw>
                </a:effectLst>
                <a:latin typeface="Century Gothic"/>
                <a:cs typeface="Century Gothic"/>
              </a:rPr>
              <a:t>ASKING</a:t>
            </a:r>
          </a:p>
        </p:txBody>
      </p:sp>
      <p:sp>
        <p:nvSpPr>
          <p:cNvPr id="57352" name="Text Box 8"/>
          <p:cNvSpPr txBox="1">
            <a:spLocks noChangeArrowheads="1"/>
          </p:cNvSpPr>
          <p:nvPr/>
        </p:nvSpPr>
        <p:spPr bwMode="auto">
          <a:xfrm>
            <a:off x="2987675" y="5688013"/>
            <a:ext cx="3384550" cy="646331"/>
          </a:xfrm>
          <a:prstGeom prst="rect">
            <a:avLst/>
          </a:prstGeom>
          <a:noFill/>
          <a:ln w="9525">
            <a:noFill/>
            <a:miter lim="800000"/>
            <a:headEnd/>
            <a:tailEnd/>
          </a:ln>
          <a:effectLst/>
        </p:spPr>
        <p:txBody>
          <a:bodyPr>
            <a:prstTxWarp prst="textNoShape">
              <a:avLst/>
            </a:prstTxWarp>
            <a:spAutoFit/>
          </a:bodyPr>
          <a:lstStyle/>
          <a:p>
            <a:pPr algn="ctr" eaLnBrk="1" hangingPunct="1">
              <a:spcBef>
                <a:spcPct val="50000"/>
              </a:spcBef>
              <a:defRPr/>
            </a:pPr>
            <a:r>
              <a:rPr lang="en-AU">
                <a:effectLst>
                  <a:outerShdw blurRad="38100" dist="38100" dir="2700000" algn="tl">
                    <a:srgbClr val="FFFFFF"/>
                  </a:outerShdw>
                </a:effectLst>
                <a:latin typeface="Century Gothic"/>
                <a:cs typeface="Century Gothic"/>
              </a:rPr>
              <a:t>Expert-centred</a:t>
            </a:r>
            <a:br>
              <a:rPr lang="en-AU">
                <a:effectLst>
                  <a:outerShdw blurRad="38100" dist="38100" dir="2700000" algn="tl">
                    <a:srgbClr val="FFFFFF"/>
                  </a:outerShdw>
                </a:effectLst>
                <a:latin typeface="Century Gothic"/>
                <a:cs typeface="Century Gothic"/>
              </a:rPr>
            </a:br>
            <a:r>
              <a:rPr lang="en-AU">
                <a:effectLst>
                  <a:outerShdw blurRad="38100" dist="38100" dir="2700000" algn="tl">
                    <a:srgbClr val="FFFFFF"/>
                  </a:outerShdw>
                </a:effectLst>
                <a:latin typeface="Century Gothic"/>
                <a:cs typeface="Century Gothic"/>
              </a:rPr>
              <a:t>TELLING</a:t>
            </a:r>
          </a:p>
        </p:txBody>
      </p:sp>
      <p:sp>
        <p:nvSpPr>
          <p:cNvPr id="8" name="AutoShape 9"/>
          <p:cNvSpPr>
            <a:spLocks noChangeArrowheads="1"/>
          </p:cNvSpPr>
          <p:nvPr/>
        </p:nvSpPr>
        <p:spPr bwMode="auto">
          <a:xfrm>
            <a:off x="5638800" y="1600200"/>
            <a:ext cx="1766888" cy="1392238"/>
          </a:xfrm>
          <a:prstGeom prst="star5">
            <a:avLst/>
          </a:prstGeom>
          <a:solidFill>
            <a:schemeClr val="accent1"/>
          </a:solidFill>
          <a:ln w="9525">
            <a:solidFill>
              <a:schemeClr val="tx1"/>
            </a:solidFill>
            <a:miter lim="800000"/>
            <a:headEnd/>
            <a:tailEnd/>
          </a:ln>
          <a:effectLst/>
        </p:spPr>
        <p:txBody>
          <a:bodyPr wrap="none" anchor="ctr">
            <a:prstTxWarp prst="textNoShape">
              <a:avLst/>
            </a:prstTxWarp>
          </a:bodyPr>
          <a:lstStyle/>
          <a:p>
            <a:pPr>
              <a:defRPr/>
            </a:pPr>
            <a:endParaRPr lang="en-US">
              <a:latin typeface="Century Gothic"/>
              <a:cs typeface="Century Gothic"/>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5800" y="1219200"/>
            <a:ext cx="7772400" cy="1143000"/>
          </a:xfrm>
        </p:spPr>
        <p:txBody>
          <a:bodyPr/>
          <a:lstStyle/>
          <a:p>
            <a:r>
              <a:rPr lang="en-US" dirty="0">
                <a:latin typeface="Century Gothic" charset="0"/>
                <a:ea typeface="Century Gothic" charset="0"/>
                <a:cs typeface="Century Gothic" charset="0"/>
              </a:rPr>
              <a:t>The Coaching Mindset</a:t>
            </a:r>
          </a:p>
        </p:txBody>
      </p:sp>
      <p:sp>
        <p:nvSpPr>
          <p:cNvPr id="62467" name="Rectangle 3"/>
          <p:cNvSpPr>
            <a:spLocks noGrp="1" noChangeArrowheads="1"/>
          </p:cNvSpPr>
          <p:nvPr>
            <p:ph type="body" idx="1"/>
          </p:nvPr>
        </p:nvSpPr>
        <p:spPr>
          <a:xfrm>
            <a:off x="685800" y="2590800"/>
            <a:ext cx="7772400" cy="4114800"/>
          </a:xfrm>
        </p:spPr>
        <p:txBody>
          <a:bodyPr/>
          <a:lstStyle/>
          <a:p>
            <a:r>
              <a:rPr lang="en-AU" sz="2400" dirty="0" smtClean="0">
                <a:latin typeface="Century Gothic" charset="0"/>
                <a:ea typeface="Century Gothic" charset="0"/>
                <a:cs typeface="Century Gothic" charset="0"/>
              </a:rPr>
              <a:t>Solution-Focused</a:t>
            </a:r>
            <a:endParaRPr lang="en-US" sz="2400" b="1" dirty="0" smtClean="0">
              <a:latin typeface="Century Gothic" charset="0"/>
              <a:ea typeface="Century Gothic" charset="0"/>
              <a:cs typeface="Century Gothic" charset="0"/>
            </a:endParaRPr>
          </a:p>
          <a:p>
            <a:r>
              <a:rPr lang="en-AU" sz="2400" dirty="0" smtClean="0">
                <a:latin typeface="Century Gothic" charset="0"/>
                <a:ea typeface="Century Gothic" charset="0"/>
                <a:cs typeface="Century Gothic" charset="0"/>
              </a:rPr>
              <a:t>Strengths-Based </a:t>
            </a:r>
            <a:endParaRPr lang="en-US" sz="2400" b="1" dirty="0" smtClean="0">
              <a:latin typeface="Century Gothic" charset="0"/>
              <a:ea typeface="Century Gothic" charset="0"/>
              <a:cs typeface="Century Gothic" charset="0"/>
            </a:endParaRPr>
          </a:p>
          <a:p>
            <a:r>
              <a:rPr lang="en-AU" sz="2400" dirty="0" smtClean="0">
                <a:latin typeface="Century Gothic" charset="0"/>
                <a:ea typeface="Century Gothic" charset="0"/>
                <a:cs typeface="Century Gothic" charset="0"/>
              </a:rPr>
              <a:t>Client-Centred (</a:t>
            </a:r>
            <a:r>
              <a:rPr lang="en-AU" sz="2400" dirty="0" err="1" smtClean="0">
                <a:latin typeface="Century Gothic" charset="0"/>
                <a:ea typeface="Century Gothic" charset="0"/>
                <a:cs typeface="Century Gothic" charset="0"/>
              </a:rPr>
              <a:t>Rogerian</a:t>
            </a:r>
            <a:r>
              <a:rPr lang="en-AU" sz="2400" dirty="0" smtClean="0">
                <a:latin typeface="Century Gothic" charset="0"/>
                <a:ea typeface="Century Gothic" charset="0"/>
                <a:cs typeface="Century Gothic" charset="0"/>
              </a:rPr>
              <a:t>)</a:t>
            </a:r>
            <a:endParaRPr lang="en-US" sz="2400" b="1" dirty="0" smtClean="0">
              <a:latin typeface="Century Gothic" charset="0"/>
              <a:ea typeface="Century Gothic" charset="0"/>
              <a:cs typeface="Century Gothic" charset="0"/>
            </a:endParaRPr>
          </a:p>
          <a:p>
            <a:r>
              <a:rPr lang="en-AU" sz="2400" dirty="0" err="1" smtClean="0">
                <a:latin typeface="Century Gothic" charset="0"/>
                <a:ea typeface="Century Gothic" charset="0"/>
                <a:cs typeface="Century Gothic" charset="0"/>
              </a:rPr>
              <a:t>Coachee</a:t>
            </a:r>
            <a:r>
              <a:rPr lang="en-AU" sz="2400" dirty="0" smtClean="0">
                <a:latin typeface="Century Gothic" charset="0"/>
                <a:ea typeface="Century Gothic" charset="0"/>
                <a:cs typeface="Century Gothic" charset="0"/>
              </a:rPr>
              <a:t> knows best!  Not always the expert!</a:t>
            </a:r>
            <a:endParaRPr lang="en-US" sz="2400" b="1" dirty="0" smtClean="0">
              <a:latin typeface="Century Gothic" charset="0"/>
              <a:ea typeface="Century Gothic" charset="0"/>
              <a:cs typeface="Century Gothic" charset="0"/>
            </a:endParaRPr>
          </a:p>
          <a:p>
            <a:r>
              <a:rPr lang="en-AU" sz="2400" dirty="0" smtClean="0">
                <a:latin typeface="Century Gothic" charset="0"/>
                <a:ea typeface="Century Gothic" charset="0"/>
                <a:cs typeface="Century Gothic" charset="0"/>
              </a:rPr>
              <a:t>Ask, don’t tell.</a:t>
            </a:r>
            <a:endParaRPr lang="en-US" sz="2400" b="1" dirty="0" smtClean="0">
              <a:latin typeface="Century Gothic" charset="0"/>
              <a:ea typeface="Century Gothic" charset="0"/>
              <a:cs typeface="Century Gothic" charset="0"/>
            </a:endParaRPr>
          </a:p>
          <a:p>
            <a:r>
              <a:rPr lang="en-AU" sz="2400" dirty="0" smtClean="0">
                <a:latin typeface="Century Gothic" charset="0"/>
                <a:ea typeface="Century Gothic" charset="0"/>
                <a:cs typeface="Century Gothic" charset="0"/>
              </a:rPr>
              <a:t>Socratic Questioning</a:t>
            </a:r>
            <a:endParaRPr lang="en-US" sz="2400" b="1" dirty="0" smtClean="0">
              <a:latin typeface="Century Gothic" charset="0"/>
              <a:ea typeface="Century Gothic" charset="0"/>
              <a:cs typeface="Century Gothic" charset="0"/>
            </a:endParaRPr>
          </a:p>
          <a:p>
            <a:r>
              <a:rPr lang="en-AU" sz="2400" dirty="0" smtClean="0">
                <a:latin typeface="Century Gothic" charset="0"/>
                <a:ea typeface="Century Gothic" charset="0"/>
                <a:cs typeface="Century Gothic" charset="0"/>
              </a:rPr>
              <a:t>Broaden &amp; Build Theory (Fredrickson, 1998, 2001)</a:t>
            </a:r>
            <a:endParaRPr lang="en-US" sz="2400" b="1" dirty="0" smtClean="0">
              <a:latin typeface="Century Gothic" charset="0"/>
              <a:ea typeface="Century Gothic" charset="0"/>
              <a:cs typeface="Century Gothic"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85800" y="1060450"/>
            <a:ext cx="7772400" cy="1143000"/>
          </a:xfrm>
        </p:spPr>
        <p:txBody>
          <a:bodyPr/>
          <a:lstStyle/>
          <a:p>
            <a:r>
              <a:rPr lang="en-US" dirty="0">
                <a:latin typeface="Century Gothic" charset="0"/>
                <a:ea typeface="Century Gothic" charset="0"/>
                <a:cs typeface="Century Gothic" charset="0"/>
              </a:rPr>
              <a:t>The Coaching Conversation</a:t>
            </a:r>
          </a:p>
        </p:txBody>
      </p:sp>
      <p:sp>
        <p:nvSpPr>
          <p:cNvPr id="64515" name="Text Box 3"/>
          <p:cNvSpPr txBox="1">
            <a:spLocks noChangeArrowheads="1"/>
          </p:cNvSpPr>
          <p:nvPr/>
        </p:nvSpPr>
        <p:spPr bwMode="auto">
          <a:xfrm>
            <a:off x="990600" y="2292950"/>
            <a:ext cx="7696200" cy="3493264"/>
          </a:xfrm>
          <a:prstGeom prst="rect">
            <a:avLst/>
          </a:prstGeom>
          <a:noFill/>
          <a:ln w="9525">
            <a:noFill/>
            <a:miter lim="800000"/>
            <a:headEnd/>
            <a:tailEnd/>
          </a:ln>
        </p:spPr>
        <p:txBody>
          <a:bodyPr anchor="t">
            <a:prstTxWarp prst="textNoShape">
              <a:avLst/>
            </a:prstTxWarp>
            <a:spAutoFit/>
          </a:bodyPr>
          <a:lstStyle/>
          <a:p>
            <a:pPr>
              <a:spcAft>
                <a:spcPts val="600"/>
              </a:spcAft>
              <a:buFont typeface="Arial" charset="0"/>
              <a:buChar char="•"/>
            </a:pPr>
            <a:r>
              <a:rPr lang="en-AU" sz="2400" b="0" dirty="0">
                <a:latin typeface="Century Gothic"/>
                <a:cs typeface="Century Gothic"/>
              </a:rPr>
              <a:t>Listening and clarifying (</a:t>
            </a:r>
            <a:r>
              <a:rPr lang="en-AU" sz="2400" b="0" dirty="0" err="1">
                <a:latin typeface="Century Gothic"/>
                <a:cs typeface="Century Gothic"/>
              </a:rPr>
              <a:t>microskills</a:t>
            </a:r>
            <a:r>
              <a:rPr lang="en-AU" sz="2400" b="0" dirty="0">
                <a:latin typeface="Century Gothic"/>
                <a:cs typeface="Century Gothic"/>
              </a:rPr>
              <a:t>)</a:t>
            </a:r>
            <a:endParaRPr lang="en-US" sz="2400" dirty="0">
              <a:latin typeface="Century Gothic"/>
              <a:cs typeface="Century Gothic"/>
            </a:endParaRPr>
          </a:p>
          <a:p>
            <a:pPr>
              <a:spcAft>
                <a:spcPts val="600"/>
              </a:spcAft>
              <a:buFont typeface="Arial" charset="0"/>
              <a:buChar char="•"/>
            </a:pPr>
            <a:r>
              <a:rPr lang="en-AU" sz="2400" b="0" dirty="0">
                <a:latin typeface="Century Gothic"/>
                <a:cs typeface="Century Gothic"/>
              </a:rPr>
              <a:t>Unconditional positive regard (client-centred)</a:t>
            </a:r>
            <a:endParaRPr lang="en-US" sz="2400" dirty="0">
              <a:latin typeface="Century Gothic"/>
              <a:cs typeface="Century Gothic"/>
            </a:endParaRPr>
          </a:p>
          <a:p>
            <a:pPr>
              <a:spcAft>
                <a:spcPts val="600"/>
              </a:spcAft>
              <a:buFont typeface="Arial" charset="0"/>
              <a:buChar char="•"/>
            </a:pPr>
            <a:r>
              <a:rPr lang="en-AU" sz="2400" b="0" dirty="0">
                <a:latin typeface="Century Gothic"/>
                <a:cs typeface="Century Gothic"/>
              </a:rPr>
              <a:t>Remain curious (not</a:t>
            </a:r>
            <a:r>
              <a:rPr lang="en-AU" sz="2400" b="0" dirty="0" smtClean="0">
                <a:latin typeface="Century Gothic"/>
                <a:cs typeface="Century Gothic"/>
              </a:rPr>
              <a:t> always the </a:t>
            </a:r>
            <a:r>
              <a:rPr lang="en-AU" sz="2400" b="0" dirty="0">
                <a:latin typeface="Century Gothic"/>
                <a:cs typeface="Century Gothic"/>
              </a:rPr>
              <a:t>expert)</a:t>
            </a:r>
            <a:endParaRPr lang="en-US" sz="2400" dirty="0" smtClean="0">
              <a:latin typeface="Century Gothic"/>
              <a:cs typeface="Century Gothic"/>
            </a:endParaRPr>
          </a:p>
          <a:p>
            <a:pPr>
              <a:spcAft>
                <a:spcPts val="600"/>
              </a:spcAft>
              <a:buFont typeface="Arial" charset="0"/>
              <a:buChar char="•"/>
            </a:pPr>
            <a:r>
              <a:rPr lang="en-AU" sz="2400" b="0" dirty="0" smtClean="0">
                <a:latin typeface="Century Gothic"/>
                <a:cs typeface="Century Gothic"/>
              </a:rPr>
              <a:t>Identifying strengths </a:t>
            </a:r>
            <a:r>
              <a:rPr lang="en-AU" sz="2400" b="0" dirty="0">
                <a:latin typeface="Century Gothic"/>
                <a:cs typeface="Century Gothic"/>
              </a:rPr>
              <a:t>(applied positive psychology)</a:t>
            </a:r>
            <a:endParaRPr lang="en-US" sz="2400" dirty="0" smtClean="0">
              <a:latin typeface="Century Gothic"/>
              <a:cs typeface="Century Gothic"/>
            </a:endParaRPr>
          </a:p>
          <a:p>
            <a:pPr>
              <a:spcAft>
                <a:spcPts val="600"/>
              </a:spcAft>
              <a:buFont typeface="Arial" charset="0"/>
              <a:buChar char="•"/>
            </a:pPr>
            <a:r>
              <a:rPr lang="en-AU" sz="2400" dirty="0" smtClean="0">
                <a:latin typeface="Century Gothic"/>
                <a:cs typeface="Century Gothic"/>
              </a:rPr>
              <a:t>P</a:t>
            </a:r>
            <a:r>
              <a:rPr lang="en-AU" sz="2400" b="0" dirty="0" smtClean="0">
                <a:latin typeface="Century Gothic"/>
                <a:cs typeface="Century Gothic"/>
              </a:rPr>
              <a:t>owerful </a:t>
            </a:r>
            <a:r>
              <a:rPr lang="en-AU" sz="2400" b="0" dirty="0">
                <a:latin typeface="Century Gothic"/>
                <a:cs typeface="Century Gothic"/>
              </a:rPr>
              <a:t>questioning (Socratic Questioning)</a:t>
            </a:r>
            <a:endParaRPr lang="en-US" sz="2400" dirty="0">
              <a:latin typeface="Century Gothic"/>
              <a:cs typeface="Century Gothic"/>
            </a:endParaRPr>
          </a:p>
          <a:p>
            <a:pPr>
              <a:spcAft>
                <a:spcPts val="600"/>
              </a:spcAft>
              <a:buFont typeface="Arial" charset="0"/>
              <a:buChar char="•"/>
            </a:pPr>
            <a:r>
              <a:rPr lang="en-AU" sz="2400" b="0" dirty="0">
                <a:latin typeface="Century Gothic"/>
                <a:cs typeface="Century Gothic"/>
              </a:rPr>
              <a:t>Possibility thinking (SF coaching)</a:t>
            </a:r>
            <a:endParaRPr lang="en-US" sz="2400" dirty="0">
              <a:latin typeface="Century Gothic"/>
              <a:cs typeface="Century Gothic"/>
            </a:endParaRPr>
          </a:p>
          <a:p>
            <a:pPr>
              <a:spcAft>
                <a:spcPts val="600"/>
              </a:spcAft>
              <a:buFont typeface="Arial" charset="0"/>
              <a:buChar char="•"/>
            </a:pPr>
            <a:r>
              <a:rPr lang="en-AU" sz="2400" b="0" dirty="0">
                <a:latin typeface="Century Gothic"/>
                <a:cs typeface="Century Gothic"/>
              </a:rPr>
              <a:t>Zest and Hope (strengths of the coach!)</a:t>
            </a:r>
            <a:endParaRPr lang="en-US" sz="2400" dirty="0">
              <a:latin typeface="Century Gothic"/>
              <a:cs typeface="Century Gothic"/>
            </a:endParaRPr>
          </a:p>
          <a:p>
            <a:pPr>
              <a:spcBef>
                <a:spcPct val="50000"/>
              </a:spcBef>
              <a:buFont typeface="Arial" charset="0"/>
              <a:buChar char="•"/>
            </a:pPr>
            <a:endParaRPr lang="en-US" dirty="0">
              <a:ea typeface="Century Gothic" charset="0"/>
              <a:cs typeface="Century Gothic"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3"/>
          <p:cNvSpPr>
            <a:spLocks noChangeArrowheads="1"/>
          </p:cNvSpPr>
          <p:nvPr/>
        </p:nvSpPr>
        <p:spPr bwMode="auto">
          <a:xfrm>
            <a:off x="1539875" y="944563"/>
            <a:ext cx="184150" cy="625475"/>
          </a:xfrm>
          <a:prstGeom prst="rect">
            <a:avLst/>
          </a:prstGeom>
          <a:noFill/>
          <a:ln w="9525">
            <a:noFill/>
            <a:miter lim="800000"/>
            <a:headEnd/>
            <a:tailEnd/>
          </a:ln>
        </p:spPr>
        <p:txBody>
          <a:bodyPr wrap="none" anchor="ctr">
            <a:prstTxWarp prst="textNoShape">
              <a:avLst/>
            </a:prstTxWarp>
            <a:spAutoFit/>
          </a:bodyPr>
          <a:lstStyle/>
          <a:p>
            <a:endParaRPr lang="en-US" sz="1100"/>
          </a:p>
          <a:p>
            <a:endParaRPr lang="en-US"/>
          </a:p>
        </p:txBody>
      </p:sp>
      <p:grpSp>
        <p:nvGrpSpPr>
          <p:cNvPr id="2" name="Group 4"/>
          <p:cNvGrpSpPr>
            <a:grpSpLocks/>
          </p:cNvGrpSpPr>
          <p:nvPr/>
        </p:nvGrpSpPr>
        <p:grpSpPr bwMode="auto">
          <a:xfrm>
            <a:off x="1309616" y="1809750"/>
            <a:ext cx="6697663" cy="4895850"/>
            <a:chOff x="1775" y="4081"/>
            <a:chExt cx="7320" cy="6840"/>
          </a:xfrm>
        </p:grpSpPr>
        <p:grpSp>
          <p:nvGrpSpPr>
            <p:cNvPr id="3" name="Group 5"/>
            <p:cNvGrpSpPr>
              <a:grpSpLocks/>
            </p:cNvGrpSpPr>
            <p:nvPr/>
          </p:nvGrpSpPr>
          <p:grpSpPr bwMode="auto">
            <a:xfrm>
              <a:off x="1775" y="4081"/>
              <a:ext cx="7320" cy="6840"/>
              <a:chOff x="2254" y="1679"/>
              <a:chExt cx="6983" cy="6760"/>
            </a:xfrm>
          </p:grpSpPr>
          <p:sp>
            <p:nvSpPr>
              <p:cNvPr id="79878" name="Text Box 6"/>
              <p:cNvSpPr txBox="1">
                <a:spLocks noChangeArrowheads="1"/>
              </p:cNvSpPr>
              <p:nvPr/>
            </p:nvSpPr>
            <p:spPr bwMode="auto">
              <a:xfrm>
                <a:off x="5566" y="4671"/>
                <a:ext cx="1344" cy="500"/>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Act</a:t>
                </a:r>
                <a:endParaRPr lang="en-US">
                  <a:ea typeface="Arial" charset="0"/>
                  <a:cs typeface="Arial" charset="0"/>
                </a:endParaRPr>
              </a:p>
            </p:txBody>
          </p:sp>
          <p:sp>
            <p:nvSpPr>
              <p:cNvPr id="79879" name="Text Box 7"/>
              <p:cNvSpPr txBox="1">
                <a:spLocks noChangeArrowheads="1"/>
              </p:cNvSpPr>
              <p:nvPr/>
            </p:nvSpPr>
            <p:spPr bwMode="auto">
              <a:xfrm>
                <a:off x="4672" y="1679"/>
                <a:ext cx="3132" cy="500"/>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Define the Issue</a:t>
                </a:r>
                <a:endParaRPr lang="en-US">
                  <a:ea typeface="Arial" charset="0"/>
                  <a:cs typeface="Arial" charset="0"/>
                </a:endParaRPr>
              </a:p>
            </p:txBody>
          </p:sp>
          <p:sp>
            <p:nvSpPr>
              <p:cNvPr id="79880" name="Text Box 8"/>
              <p:cNvSpPr txBox="1">
                <a:spLocks noChangeArrowheads="1"/>
              </p:cNvSpPr>
              <p:nvPr/>
            </p:nvSpPr>
            <p:spPr bwMode="auto">
              <a:xfrm>
                <a:off x="5030" y="2676"/>
                <a:ext cx="2415" cy="500"/>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Set a Goal</a:t>
                </a:r>
                <a:endParaRPr lang="en-US">
                  <a:ea typeface="Arial" charset="0"/>
                  <a:cs typeface="Arial" charset="0"/>
                </a:endParaRPr>
              </a:p>
            </p:txBody>
          </p:sp>
          <p:sp>
            <p:nvSpPr>
              <p:cNvPr id="79881" name="Text Box 9"/>
              <p:cNvSpPr txBox="1">
                <a:spLocks noChangeArrowheads="1"/>
              </p:cNvSpPr>
              <p:nvPr/>
            </p:nvSpPr>
            <p:spPr bwMode="auto">
              <a:xfrm>
                <a:off x="4492" y="3766"/>
                <a:ext cx="3492" cy="500"/>
              </a:xfrm>
              <a:prstGeom prst="rect">
                <a:avLst/>
              </a:prstGeom>
              <a:noFill/>
              <a:ln w="38100">
                <a:noFill/>
                <a:miter lim="800000"/>
                <a:headEnd/>
                <a:tailEnd/>
              </a:ln>
              <a:effectLst/>
            </p:spPr>
            <p:txBody>
              <a:bodyPr>
                <a:prstTxWarp prst="textNoShape">
                  <a:avLst/>
                </a:prstTxWarp>
              </a:bodyPr>
              <a:lstStyle/>
              <a:p>
                <a:pPr algn="ctr">
                  <a:defRPr/>
                </a:pPr>
                <a:r>
                  <a:rPr lang="en-US" sz="1100" dirty="0">
                    <a:solidFill>
                      <a:srgbClr val="000000"/>
                    </a:solidFill>
                    <a:effectLst>
                      <a:outerShdw blurRad="38100" dist="38100" dir="2700000" algn="tl">
                        <a:srgbClr val="FFFFFF"/>
                      </a:outerShdw>
                    </a:effectLst>
                    <a:ea typeface="Times New Roman" charset="0"/>
                    <a:cs typeface="Times New Roman" charset="0"/>
                  </a:rPr>
                  <a:t>Develop Action Plan</a:t>
                </a:r>
                <a:endParaRPr lang="en-US" dirty="0">
                  <a:ea typeface="Arial" charset="0"/>
                  <a:cs typeface="Arial" charset="0"/>
                </a:endParaRPr>
              </a:p>
            </p:txBody>
          </p:sp>
          <p:sp>
            <p:nvSpPr>
              <p:cNvPr id="79882" name="Text Box 10"/>
              <p:cNvSpPr txBox="1">
                <a:spLocks noChangeArrowheads="1"/>
              </p:cNvSpPr>
              <p:nvPr/>
            </p:nvSpPr>
            <p:spPr bwMode="auto">
              <a:xfrm>
                <a:off x="7625" y="5942"/>
                <a:ext cx="1612" cy="500"/>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Monitor</a:t>
                </a:r>
                <a:endParaRPr lang="en-US">
                  <a:ea typeface="Arial" charset="0"/>
                  <a:cs typeface="Arial" charset="0"/>
                </a:endParaRPr>
              </a:p>
            </p:txBody>
          </p:sp>
          <p:sp>
            <p:nvSpPr>
              <p:cNvPr id="79883" name="Text Box 11"/>
              <p:cNvSpPr txBox="1">
                <a:spLocks noChangeArrowheads="1"/>
              </p:cNvSpPr>
              <p:nvPr/>
            </p:nvSpPr>
            <p:spPr bwMode="auto">
              <a:xfrm>
                <a:off x="5566" y="6942"/>
                <a:ext cx="1614" cy="500"/>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Evaluate</a:t>
                </a:r>
                <a:endParaRPr lang="en-US">
                  <a:ea typeface="Arial" charset="0"/>
                  <a:cs typeface="Arial" charset="0"/>
                </a:endParaRPr>
              </a:p>
            </p:txBody>
          </p:sp>
          <p:sp>
            <p:nvSpPr>
              <p:cNvPr id="79884" name="Text Box 12"/>
              <p:cNvSpPr txBox="1">
                <a:spLocks noChangeArrowheads="1"/>
              </p:cNvSpPr>
              <p:nvPr/>
            </p:nvSpPr>
            <p:spPr bwMode="auto">
              <a:xfrm>
                <a:off x="2254" y="5671"/>
                <a:ext cx="3760" cy="883"/>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Change if not working</a:t>
                </a:r>
                <a:br>
                  <a:rPr lang="en-US" sz="1100">
                    <a:solidFill>
                      <a:srgbClr val="000000"/>
                    </a:solidFill>
                    <a:effectLst>
                      <a:outerShdw blurRad="38100" dist="38100" dir="2700000" algn="tl">
                        <a:srgbClr val="FFFFFF"/>
                      </a:outerShdw>
                    </a:effectLst>
                    <a:ea typeface="Times New Roman" charset="0"/>
                    <a:cs typeface="Times New Roman" charset="0"/>
                  </a:rPr>
                </a:br>
                <a:r>
                  <a:rPr lang="en-US" sz="1100">
                    <a:solidFill>
                      <a:srgbClr val="000000"/>
                    </a:solidFill>
                    <a:effectLst>
                      <a:outerShdw blurRad="38100" dist="38100" dir="2700000" algn="tl">
                        <a:srgbClr val="FFFFFF"/>
                      </a:outerShdw>
                    </a:effectLst>
                    <a:ea typeface="Times New Roman" charset="0"/>
                    <a:cs typeface="Times New Roman" charset="0"/>
                  </a:rPr>
                  <a:t>Do more of what works</a:t>
                </a:r>
                <a:endParaRPr lang="en-US">
                  <a:ea typeface="Arial" charset="0"/>
                  <a:cs typeface="Arial" charset="0"/>
                </a:endParaRPr>
              </a:p>
            </p:txBody>
          </p:sp>
          <p:sp>
            <p:nvSpPr>
              <p:cNvPr id="79885" name="Text Box 13"/>
              <p:cNvSpPr txBox="1">
                <a:spLocks noChangeArrowheads="1"/>
              </p:cNvSpPr>
              <p:nvPr/>
            </p:nvSpPr>
            <p:spPr bwMode="auto">
              <a:xfrm>
                <a:off x="4849" y="7939"/>
                <a:ext cx="3044" cy="500"/>
              </a:xfrm>
              <a:prstGeom prst="rect">
                <a:avLst/>
              </a:prstGeom>
              <a:noFill/>
              <a:ln w="38100">
                <a:noFill/>
                <a:miter lim="800000"/>
                <a:headEnd/>
                <a:tailEnd/>
              </a:ln>
              <a:effectLst/>
            </p:spPr>
            <p:txBody>
              <a:bodyPr>
                <a:prstTxWarp prst="textNoShape">
                  <a:avLst/>
                </a:prstTxWarp>
              </a:bodyPr>
              <a:lstStyle/>
              <a:p>
                <a:pPr algn="ctr">
                  <a:defRPr/>
                </a:pPr>
                <a:r>
                  <a:rPr lang="en-US" sz="1100">
                    <a:solidFill>
                      <a:srgbClr val="000000"/>
                    </a:solidFill>
                    <a:effectLst>
                      <a:outerShdw blurRad="38100" dist="38100" dir="2700000" algn="tl">
                        <a:srgbClr val="FFFFFF"/>
                      </a:outerShdw>
                    </a:effectLst>
                    <a:ea typeface="Times New Roman" charset="0"/>
                    <a:cs typeface="Times New Roman" charset="0"/>
                  </a:rPr>
                  <a:t>Celebrate Success</a:t>
                </a:r>
                <a:endParaRPr lang="en-US">
                  <a:ea typeface="Arial" charset="0"/>
                  <a:cs typeface="Arial" charset="0"/>
                </a:endParaRPr>
              </a:p>
            </p:txBody>
          </p:sp>
          <p:cxnSp>
            <p:nvCxnSpPr>
              <p:cNvPr id="89102" name="AutoShape 14"/>
              <p:cNvCxnSpPr>
                <a:cxnSpLocks noChangeShapeType="1"/>
              </p:cNvCxnSpPr>
              <p:nvPr/>
            </p:nvCxnSpPr>
            <p:spPr bwMode="auto">
              <a:xfrm>
                <a:off x="6910" y="4921"/>
                <a:ext cx="1521" cy="1022"/>
              </a:xfrm>
              <a:prstGeom prst="bentConnector2">
                <a:avLst/>
              </a:prstGeom>
              <a:noFill/>
              <a:ln w="38100">
                <a:solidFill>
                  <a:srgbClr val="000000"/>
                </a:solidFill>
                <a:miter lim="800000"/>
                <a:headEnd/>
                <a:tailEnd type="triangle" w="med" len="med"/>
              </a:ln>
            </p:spPr>
          </p:cxnSp>
          <p:cxnSp>
            <p:nvCxnSpPr>
              <p:cNvPr id="89103" name="AutoShape 15"/>
              <p:cNvCxnSpPr>
                <a:cxnSpLocks noChangeShapeType="1"/>
              </p:cNvCxnSpPr>
              <p:nvPr/>
            </p:nvCxnSpPr>
            <p:spPr bwMode="auto">
              <a:xfrm rot="5400000">
                <a:off x="7430" y="6192"/>
                <a:ext cx="749" cy="1252"/>
              </a:xfrm>
              <a:prstGeom prst="bentConnector2">
                <a:avLst/>
              </a:prstGeom>
              <a:noFill/>
              <a:ln w="38100">
                <a:solidFill>
                  <a:srgbClr val="000000"/>
                </a:solidFill>
                <a:miter lim="800000"/>
                <a:headEnd/>
                <a:tailEnd type="triangle" w="med" len="med"/>
              </a:ln>
            </p:spPr>
          </p:cxnSp>
          <p:cxnSp>
            <p:nvCxnSpPr>
              <p:cNvPr id="89104" name="AutoShape 16"/>
              <p:cNvCxnSpPr>
                <a:cxnSpLocks noChangeShapeType="1"/>
              </p:cNvCxnSpPr>
              <p:nvPr/>
            </p:nvCxnSpPr>
            <p:spPr bwMode="auto">
              <a:xfrm rot="10800000">
                <a:off x="4135" y="6555"/>
                <a:ext cx="1431" cy="637"/>
              </a:xfrm>
              <a:prstGeom prst="bentConnector2">
                <a:avLst/>
              </a:prstGeom>
              <a:noFill/>
              <a:ln w="38100">
                <a:solidFill>
                  <a:srgbClr val="000000"/>
                </a:solidFill>
                <a:miter lim="800000"/>
                <a:headEnd/>
                <a:tailEnd type="triangle" w="med" len="med"/>
              </a:ln>
            </p:spPr>
          </p:cxnSp>
          <p:cxnSp>
            <p:nvCxnSpPr>
              <p:cNvPr id="89105" name="AutoShape 17"/>
              <p:cNvCxnSpPr>
                <a:cxnSpLocks noChangeShapeType="1"/>
              </p:cNvCxnSpPr>
              <p:nvPr/>
            </p:nvCxnSpPr>
            <p:spPr bwMode="auto">
              <a:xfrm rot="-5400000">
                <a:off x="4476" y="4580"/>
                <a:ext cx="750" cy="1431"/>
              </a:xfrm>
              <a:prstGeom prst="bentConnector2">
                <a:avLst/>
              </a:prstGeom>
              <a:noFill/>
              <a:ln w="38100">
                <a:solidFill>
                  <a:srgbClr val="000000"/>
                </a:solidFill>
                <a:miter lim="800000"/>
                <a:headEnd/>
                <a:tailEnd type="triangle" w="med" len="med"/>
              </a:ln>
            </p:spPr>
          </p:cxnSp>
          <p:cxnSp>
            <p:nvCxnSpPr>
              <p:cNvPr id="89106" name="AutoShape 18"/>
              <p:cNvCxnSpPr>
                <a:cxnSpLocks noChangeShapeType="1"/>
              </p:cNvCxnSpPr>
              <p:nvPr/>
            </p:nvCxnSpPr>
            <p:spPr bwMode="auto">
              <a:xfrm flipH="1">
                <a:off x="6237" y="2179"/>
                <a:ext cx="1" cy="498"/>
              </a:xfrm>
              <a:prstGeom prst="straightConnector1">
                <a:avLst/>
              </a:prstGeom>
              <a:noFill/>
              <a:ln w="38100">
                <a:solidFill>
                  <a:srgbClr val="000000"/>
                </a:solidFill>
                <a:round/>
                <a:headEnd/>
                <a:tailEnd type="triangle" w="med" len="med"/>
              </a:ln>
            </p:spPr>
          </p:cxnSp>
          <p:cxnSp>
            <p:nvCxnSpPr>
              <p:cNvPr id="89107" name="AutoShape 19"/>
              <p:cNvCxnSpPr>
                <a:cxnSpLocks noChangeShapeType="1"/>
              </p:cNvCxnSpPr>
              <p:nvPr/>
            </p:nvCxnSpPr>
            <p:spPr bwMode="auto">
              <a:xfrm>
                <a:off x="6237" y="3177"/>
                <a:ext cx="1" cy="588"/>
              </a:xfrm>
              <a:prstGeom prst="straightConnector1">
                <a:avLst/>
              </a:prstGeom>
              <a:noFill/>
              <a:ln w="38100">
                <a:solidFill>
                  <a:srgbClr val="000000"/>
                </a:solidFill>
                <a:round/>
                <a:headEnd/>
                <a:tailEnd type="triangle" w="med" len="med"/>
              </a:ln>
            </p:spPr>
          </p:cxnSp>
          <p:cxnSp>
            <p:nvCxnSpPr>
              <p:cNvPr id="89108" name="AutoShape 20"/>
              <p:cNvCxnSpPr>
                <a:cxnSpLocks noChangeShapeType="1"/>
              </p:cNvCxnSpPr>
              <p:nvPr/>
            </p:nvCxnSpPr>
            <p:spPr bwMode="auto">
              <a:xfrm>
                <a:off x="6238" y="4265"/>
                <a:ext cx="1" cy="406"/>
              </a:xfrm>
              <a:prstGeom prst="straightConnector1">
                <a:avLst/>
              </a:prstGeom>
              <a:noFill/>
              <a:ln w="38100">
                <a:solidFill>
                  <a:srgbClr val="000000"/>
                </a:solidFill>
                <a:round/>
                <a:headEnd/>
                <a:tailEnd type="triangle" w="med" len="med"/>
              </a:ln>
            </p:spPr>
          </p:cxnSp>
          <p:cxnSp>
            <p:nvCxnSpPr>
              <p:cNvPr id="89109" name="AutoShape 21"/>
              <p:cNvCxnSpPr>
                <a:cxnSpLocks noChangeShapeType="1"/>
              </p:cNvCxnSpPr>
              <p:nvPr/>
            </p:nvCxnSpPr>
            <p:spPr bwMode="auto">
              <a:xfrm rot="-5400000">
                <a:off x="3297" y="4406"/>
                <a:ext cx="1586" cy="805"/>
              </a:xfrm>
              <a:prstGeom prst="bentConnector2">
                <a:avLst/>
              </a:prstGeom>
              <a:noFill/>
              <a:ln w="38100">
                <a:solidFill>
                  <a:srgbClr val="000000"/>
                </a:solidFill>
                <a:prstDash val="dash"/>
                <a:miter lim="800000"/>
                <a:headEnd/>
                <a:tailEnd type="triangle" w="med" len="med"/>
              </a:ln>
            </p:spPr>
          </p:cxnSp>
          <p:cxnSp>
            <p:nvCxnSpPr>
              <p:cNvPr id="89110" name="AutoShape 22"/>
              <p:cNvCxnSpPr>
                <a:cxnSpLocks noChangeShapeType="1"/>
              </p:cNvCxnSpPr>
              <p:nvPr/>
            </p:nvCxnSpPr>
            <p:spPr bwMode="auto">
              <a:xfrm rot="-5400000">
                <a:off x="2808" y="3359"/>
                <a:ext cx="2652" cy="1790"/>
              </a:xfrm>
              <a:prstGeom prst="bentConnector2">
                <a:avLst/>
              </a:prstGeom>
              <a:noFill/>
              <a:ln w="38100">
                <a:solidFill>
                  <a:srgbClr val="000000"/>
                </a:solidFill>
                <a:prstDash val="dash"/>
                <a:miter lim="800000"/>
                <a:headEnd/>
                <a:tailEnd type="triangle" w="med" len="med"/>
              </a:ln>
            </p:spPr>
          </p:cxnSp>
        </p:grpSp>
        <p:sp>
          <p:nvSpPr>
            <p:cNvPr id="89093" name="Line 23"/>
            <p:cNvSpPr>
              <a:spLocks noChangeShapeType="1"/>
            </p:cNvSpPr>
            <p:nvPr/>
          </p:nvSpPr>
          <p:spPr bwMode="auto">
            <a:xfrm>
              <a:off x="5978" y="9841"/>
              <a:ext cx="0" cy="540"/>
            </a:xfrm>
            <a:prstGeom prst="line">
              <a:avLst/>
            </a:prstGeom>
            <a:noFill/>
            <a:ln w="38100">
              <a:solidFill>
                <a:srgbClr val="000000"/>
              </a:solidFill>
              <a:round/>
              <a:headEnd/>
              <a:tailEnd type="triangle" w="med" len="med"/>
            </a:ln>
          </p:spPr>
          <p:txBody>
            <a:bodyPr>
              <a:prstTxWarp prst="textNoShape">
                <a:avLst/>
              </a:prstTxWarp>
            </a:bodyPr>
            <a:lstStyle/>
            <a:p>
              <a:endParaRPr lang="en-US"/>
            </a:p>
          </p:txBody>
        </p:sp>
      </p:grpSp>
      <p:sp>
        <p:nvSpPr>
          <p:cNvPr id="23" name="TextBox 22"/>
          <p:cNvSpPr txBox="1"/>
          <p:nvPr/>
        </p:nvSpPr>
        <p:spPr>
          <a:xfrm>
            <a:off x="533400" y="944563"/>
            <a:ext cx="8153399" cy="646331"/>
          </a:xfrm>
          <a:prstGeom prst="rect">
            <a:avLst/>
          </a:prstGeom>
          <a:noFill/>
        </p:spPr>
        <p:txBody>
          <a:bodyPr wrap="square" rtlCol="0">
            <a:spAutoFit/>
          </a:bodyPr>
          <a:lstStyle/>
          <a:p>
            <a:r>
              <a:rPr lang="en-US" sz="3600" dirty="0" smtClean="0">
                <a:latin typeface="Century Gothic"/>
                <a:cs typeface="Century Gothic"/>
              </a:rPr>
              <a:t>Coaching = Assisted Self-Regulation</a:t>
            </a:r>
            <a:endParaRPr lang="en-US" sz="3600" dirty="0">
              <a:latin typeface="Century Gothic"/>
              <a:cs typeface="Century Gothic"/>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You are about to enter…</a:t>
            </a:r>
            <a:endParaRPr lang="en-US" sz="3900" dirty="0">
              <a:solidFill>
                <a:srgbClr val="000000"/>
              </a:solidFill>
              <a:latin typeface="Century Gothic"/>
              <a:cs typeface="Century Gothic"/>
            </a:endParaRPr>
          </a:p>
        </p:txBody>
      </p:sp>
      <p:pic>
        <p:nvPicPr>
          <p:cNvPr id="4" name="Picture 3" descr="NarniaWardrobe.jpg"/>
          <p:cNvPicPr>
            <a:picLocks noChangeAspect="1"/>
          </p:cNvPicPr>
          <p:nvPr/>
        </p:nvPicPr>
        <p:blipFill>
          <a:blip r:embed="rId2"/>
          <a:stretch>
            <a:fillRect/>
          </a:stretch>
        </p:blipFill>
        <p:spPr>
          <a:xfrm>
            <a:off x="1295400" y="2037341"/>
            <a:ext cx="6541341" cy="4568952"/>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685800" y="1060450"/>
            <a:ext cx="7772400" cy="1143000"/>
          </a:xfrm>
        </p:spPr>
        <p:txBody>
          <a:bodyPr/>
          <a:lstStyle/>
          <a:p>
            <a:r>
              <a:rPr lang="en-US" dirty="0" smtClean="0">
                <a:ea typeface="Century Gothic" charset="0"/>
                <a:cs typeface="Century Gothic"/>
              </a:rPr>
              <a:t>Take a moment…</a:t>
            </a:r>
          </a:p>
        </p:txBody>
      </p:sp>
      <p:sp>
        <p:nvSpPr>
          <p:cNvPr id="68611" name="Text Box 3"/>
          <p:cNvSpPr txBox="1">
            <a:spLocks noChangeArrowheads="1"/>
          </p:cNvSpPr>
          <p:nvPr/>
        </p:nvSpPr>
        <p:spPr bwMode="auto">
          <a:xfrm>
            <a:off x="533400" y="2438400"/>
            <a:ext cx="7696200" cy="2492990"/>
          </a:xfrm>
          <a:prstGeom prst="rect">
            <a:avLst/>
          </a:prstGeom>
          <a:noFill/>
          <a:ln w="9525">
            <a:noFill/>
            <a:miter lim="800000"/>
            <a:headEnd/>
            <a:tailEnd/>
          </a:ln>
        </p:spPr>
        <p:txBody>
          <a:bodyPr>
            <a:prstTxWarp prst="textNoShape">
              <a:avLst/>
            </a:prstTxWarp>
            <a:spAutoFit/>
          </a:bodyPr>
          <a:lstStyle/>
          <a:p>
            <a:pPr marL="457200" lvl="0" indent="-457200">
              <a:buFont typeface="Arial"/>
              <a:buChar char="•"/>
            </a:pPr>
            <a:r>
              <a:rPr lang="en-AU" sz="2400" i="1" dirty="0" smtClean="0">
                <a:latin typeface="Century Gothic"/>
                <a:cs typeface="Century Gothic"/>
              </a:rPr>
              <a:t>What am I doing</a:t>
            </a:r>
            <a:r>
              <a:rPr lang="en-AU" sz="2400" i="1" dirty="0" smtClean="0">
                <a:latin typeface="Century Gothic"/>
                <a:cs typeface="Century Gothic"/>
              </a:rPr>
              <a:t> </a:t>
            </a:r>
            <a:r>
              <a:rPr lang="en-AU" sz="2400" i="1" dirty="0" smtClean="0">
                <a:latin typeface="Century Gothic"/>
                <a:cs typeface="Century Gothic"/>
              </a:rPr>
              <a:t>already in regard to PP/PE </a:t>
            </a:r>
            <a:r>
              <a:rPr lang="en-AU" sz="2400" i="1" dirty="0" smtClean="0">
                <a:latin typeface="Century Gothic"/>
                <a:cs typeface="Century Gothic"/>
              </a:rPr>
              <a:t>that </a:t>
            </a:r>
            <a:r>
              <a:rPr lang="en-AU" sz="2400" i="1" dirty="0" smtClean="0">
                <a:latin typeface="Century Gothic"/>
                <a:cs typeface="Century Gothic"/>
              </a:rPr>
              <a:t>is successful?</a:t>
            </a:r>
            <a:endParaRPr lang="en-US" sz="2400" i="1" dirty="0" smtClean="0">
              <a:latin typeface="Century Gothic"/>
              <a:cs typeface="Century Gothic"/>
            </a:endParaRPr>
          </a:p>
          <a:p>
            <a:pPr marL="457200" indent="-457200"/>
            <a:endParaRPr lang="en-US" sz="2400" i="1" dirty="0" smtClean="0">
              <a:latin typeface="Century Gothic"/>
              <a:cs typeface="Century Gothic"/>
            </a:endParaRPr>
          </a:p>
          <a:p>
            <a:pPr marL="457200" lvl="0" indent="-457200">
              <a:buFont typeface="Arial"/>
              <a:buChar char="•"/>
            </a:pPr>
            <a:r>
              <a:rPr lang="en-AU" sz="2400" i="1" dirty="0" smtClean="0">
                <a:latin typeface="Century Gothic"/>
                <a:cs typeface="Century Gothic"/>
              </a:rPr>
              <a:t>What am I not doing that I</a:t>
            </a:r>
            <a:r>
              <a:rPr lang="en-AU" sz="2400" i="1" dirty="0" smtClean="0">
                <a:latin typeface="Century Gothic"/>
                <a:cs typeface="Century Gothic"/>
              </a:rPr>
              <a:t> want to </a:t>
            </a:r>
            <a:r>
              <a:rPr lang="en-AU" sz="2400" i="1" dirty="0" smtClean="0">
                <a:latin typeface="Century Gothic"/>
                <a:cs typeface="Century Gothic"/>
              </a:rPr>
              <a:t>start doing?</a:t>
            </a:r>
            <a:endParaRPr lang="en-US" sz="2400" i="1" dirty="0" smtClean="0">
              <a:latin typeface="Century Gothic"/>
              <a:cs typeface="Century Gothic"/>
            </a:endParaRPr>
          </a:p>
          <a:p>
            <a:pPr marL="457200" indent="-457200"/>
            <a:endParaRPr lang="en-US" sz="2400" i="1" dirty="0" smtClean="0">
              <a:latin typeface="Century Gothic"/>
              <a:cs typeface="Century Gothic"/>
            </a:endParaRPr>
          </a:p>
          <a:p>
            <a:pPr marL="342900" indent="-342900"/>
            <a:endParaRPr lang="en-US" i="1" dirty="0" smtClean="0">
              <a:latin typeface="Century Gothic"/>
              <a:cs typeface="Century Gothic"/>
            </a:endParaRPr>
          </a:p>
          <a:p>
            <a:pPr marL="342900" indent="-342900">
              <a:spcBef>
                <a:spcPct val="50000"/>
              </a:spcBef>
              <a:buFont typeface="Arial"/>
              <a:buChar char="•"/>
            </a:pPr>
            <a:endParaRPr lang="en-US" dirty="0">
              <a:latin typeface="Century Gothic"/>
              <a:ea typeface="Century Gothic" charset="0"/>
              <a:cs typeface="Century Gothic"/>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Back to AI</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r>
              <a:rPr lang="en-US" sz="2500" b="1" i="1" dirty="0" smtClean="0">
                <a:solidFill>
                  <a:srgbClr val="000000"/>
                </a:solidFill>
                <a:latin typeface="Century Gothic"/>
                <a:cs typeface="Century Gothic"/>
              </a:rPr>
              <a:t>Remember for today’s purposes:</a:t>
            </a:r>
          </a:p>
          <a:p>
            <a:pPr marL="457200" indent="-457200"/>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A positive, strengths-based operational approach to change, learning and </a:t>
            </a:r>
            <a:r>
              <a:rPr lang="en-US" sz="2500" dirty="0" smtClean="0">
                <a:solidFill>
                  <a:srgbClr val="000000"/>
                </a:solidFill>
                <a:latin typeface="Century Gothic"/>
                <a:cs typeface="Century Gothic"/>
              </a:rPr>
              <a:t>development…</a:t>
            </a:r>
          </a:p>
          <a:p>
            <a:pPr marL="457200" indent="-457200"/>
            <a:endParaRPr lang="en-US" sz="2500" dirty="0" smtClean="0">
              <a:solidFill>
                <a:srgbClr val="000000"/>
              </a:solidFill>
              <a:latin typeface="Century Gothic"/>
              <a:cs typeface="Century Gothic"/>
            </a:endParaRPr>
          </a:p>
          <a:p>
            <a:pPr marL="457200" indent="-457200">
              <a:buFont typeface="Arial"/>
              <a:buChar char="•"/>
            </a:pPr>
            <a:r>
              <a:rPr lang="en-US" sz="2500" dirty="0" smtClean="0">
                <a:solidFill>
                  <a:srgbClr val="000000"/>
                </a:solidFill>
                <a:latin typeface="Century Gothic"/>
                <a:cs typeface="Century Gothic"/>
              </a:rPr>
              <a:t>Can be used to create change in your </a:t>
            </a:r>
            <a:r>
              <a:rPr lang="en-US" sz="2500" dirty="0" err="1" smtClean="0">
                <a:solidFill>
                  <a:srgbClr val="000000"/>
                </a:solidFill>
                <a:latin typeface="Century Gothic"/>
                <a:cs typeface="Century Gothic"/>
              </a:rPr>
              <a:t>organisation</a:t>
            </a:r>
            <a:r>
              <a:rPr lang="en-US" sz="2500" dirty="0" smtClean="0">
                <a:solidFill>
                  <a:srgbClr val="000000"/>
                </a:solidFill>
                <a:latin typeface="Century Gothic"/>
                <a:cs typeface="Century Gothic"/>
              </a:rPr>
              <a:t>,</a:t>
            </a:r>
            <a:r>
              <a:rPr lang="en-US" sz="2500" dirty="0" smtClean="0">
                <a:solidFill>
                  <a:srgbClr val="000000"/>
                </a:solidFill>
                <a:latin typeface="Century Gothic"/>
                <a:cs typeface="Century Gothic"/>
              </a:rPr>
              <a:t> your </a:t>
            </a:r>
            <a:r>
              <a:rPr lang="en-US" sz="2500" dirty="0" smtClean="0">
                <a:solidFill>
                  <a:srgbClr val="000000"/>
                </a:solidFill>
                <a:latin typeface="Century Gothic"/>
                <a:cs typeface="Century Gothic"/>
              </a:rPr>
              <a:t>personal life, your professional life.</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 of AI</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In every society, </a:t>
            </a:r>
            <a:r>
              <a:rPr lang="en-US" sz="2500" dirty="0" err="1" smtClean="0">
                <a:solidFill>
                  <a:srgbClr val="000000"/>
                </a:solidFill>
                <a:latin typeface="Century Gothic"/>
                <a:cs typeface="Century Gothic"/>
              </a:rPr>
              <a:t>organisation</a:t>
            </a:r>
            <a:r>
              <a:rPr lang="en-US" sz="2500" dirty="0" smtClean="0">
                <a:solidFill>
                  <a:srgbClr val="000000"/>
                </a:solidFill>
                <a:latin typeface="Century Gothic"/>
                <a:cs typeface="Century Gothic"/>
              </a:rPr>
              <a:t>, group or individual something works!</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5" name="Picture 4" descr="building-the-bridge-to-success.jpg"/>
          <p:cNvPicPr>
            <a:picLocks noChangeAspect="1"/>
          </p:cNvPicPr>
          <p:nvPr/>
        </p:nvPicPr>
        <p:blipFill>
          <a:blip r:embed="rId2"/>
          <a:stretch>
            <a:fillRect/>
          </a:stretch>
        </p:blipFill>
        <p:spPr>
          <a:xfrm>
            <a:off x="4724400" y="3543300"/>
            <a:ext cx="4419600" cy="331470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What people focus on becomes their reality!</a:t>
            </a:r>
          </a:p>
          <a:p>
            <a:pPr marL="457200" indent="-457200">
              <a:buFont typeface="Arial"/>
              <a:buChar char="•"/>
            </a:pPr>
            <a:r>
              <a:rPr lang="en-US" sz="2500" dirty="0" smtClean="0">
                <a:solidFill>
                  <a:srgbClr val="000000"/>
                </a:solidFill>
                <a:latin typeface="Century Gothic"/>
                <a:cs typeface="Century Gothic"/>
              </a:rPr>
              <a:t>Or what you focus on grows!</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4" name="Picture 3" descr="whatyoufocuson.jpg"/>
          <p:cNvPicPr>
            <a:picLocks noChangeAspect="1"/>
          </p:cNvPicPr>
          <p:nvPr/>
        </p:nvPicPr>
        <p:blipFill>
          <a:blip r:embed="rId2"/>
          <a:stretch>
            <a:fillRect/>
          </a:stretch>
        </p:blipFill>
        <p:spPr>
          <a:xfrm>
            <a:off x="5791200" y="3460346"/>
            <a:ext cx="3352800" cy="3397654"/>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The act of asking questions of an </a:t>
            </a:r>
            <a:r>
              <a:rPr lang="en-US" sz="2500" dirty="0" err="1" smtClean="0">
                <a:solidFill>
                  <a:srgbClr val="000000"/>
                </a:solidFill>
                <a:latin typeface="Century Gothic"/>
                <a:cs typeface="Century Gothic"/>
              </a:rPr>
              <a:t>organisation</a:t>
            </a:r>
            <a:r>
              <a:rPr lang="en-US" sz="2500" dirty="0" smtClean="0">
                <a:solidFill>
                  <a:srgbClr val="000000"/>
                </a:solidFill>
                <a:latin typeface="Century Gothic"/>
                <a:cs typeface="Century Gothic"/>
              </a:rPr>
              <a:t>, group, or individual influences the group or individual in some way.</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4" name="Picture 3" descr="man-question-mark.jpg"/>
          <p:cNvPicPr>
            <a:picLocks noChangeAspect="1"/>
          </p:cNvPicPr>
          <p:nvPr/>
        </p:nvPicPr>
        <p:blipFill>
          <a:blip r:embed="rId2"/>
          <a:stretch>
            <a:fillRect/>
          </a:stretch>
        </p:blipFill>
        <p:spPr>
          <a:xfrm>
            <a:off x="6472967" y="3505200"/>
            <a:ext cx="2671033" cy="335280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304800" y="2209800"/>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People are more confident and comfortable in their journey to the future (the unknown) when they carry forward parts of the past (the known).</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5" name="Picture 4" descr="woman journey.jpg"/>
          <p:cNvPicPr>
            <a:picLocks noChangeAspect="1"/>
          </p:cNvPicPr>
          <p:nvPr/>
        </p:nvPicPr>
        <p:blipFill>
          <a:blip r:embed="rId2"/>
          <a:stretch>
            <a:fillRect/>
          </a:stretch>
        </p:blipFill>
        <p:spPr>
          <a:xfrm>
            <a:off x="6172200" y="3837878"/>
            <a:ext cx="2971800" cy="3020122"/>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If people carry parts of the past forward, those parts should be what is best about the past</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4" name="Picture 3" descr="thumbs-up.jpg"/>
          <p:cNvPicPr>
            <a:picLocks noChangeAspect="1"/>
          </p:cNvPicPr>
          <p:nvPr/>
        </p:nvPicPr>
        <p:blipFill>
          <a:blip r:embed="rId2"/>
          <a:stretch>
            <a:fillRect/>
          </a:stretch>
        </p:blipFill>
        <p:spPr>
          <a:xfrm>
            <a:off x="5717286" y="3519421"/>
            <a:ext cx="3348228" cy="3338579"/>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It’s important to value differences</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4" name="Picture 3" descr="puzzle connection.jpg"/>
          <p:cNvPicPr>
            <a:picLocks noChangeAspect="1"/>
          </p:cNvPicPr>
          <p:nvPr/>
        </p:nvPicPr>
        <p:blipFill>
          <a:blip r:embed="rId2"/>
          <a:stretch>
            <a:fillRect/>
          </a:stretch>
        </p:blipFill>
        <p:spPr>
          <a:xfrm>
            <a:off x="1905000" y="3124200"/>
            <a:ext cx="4978400" cy="373380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Key Assumptions</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dirty="0" smtClean="0">
                <a:solidFill>
                  <a:srgbClr val="000000"/>
                </a:solidFill>
                <a:latin typeface="Century Gothic"/>
                <a:cs typeface="Century Gothic"/>
              </a:rPr>
              <a:t>The language people use creates their reality.</a:t>
            </a:r>
            <a:endParaRPr lang="en-US" sz="28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pic>
        <p:nvPicPr>
          <p:cNvPr id="4" name="Picture 3" descr="hands speaking.jpg"/>
          <p:cNvPicPr>
            <a:picLocks noChangeAspect="1"/>
          </p:cNvPicPr>
          <p:nvPr/>
        </p:nvPicPr>
        <p:blipFill>
          <a:blip r:embed="rId2"/>
          <a:stretch>
            <a:fillRect/>
          </a:stretch>
        </p:blipFill>
        <p:spPr>
          <a:xfrm>
            <a:off x="2209800" y="3124200"/>
            <a:ext cx="4851400" cy="3463900"/>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nvSpPr>
        <p:spPr bwMode="auto">
          <a:xfrm>
            <a:off x="457200" y="1447800"/>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a:solidFill>
                  <a:srgbClr val="000000"/>
                </a:solidFill>
                <a:latin typeface="Century Gothic"/>
                <a:cs typeface="Century Gothic"/>
              </a:rPr>
              <a:t>Appreciative </a:t>
            </a:r>
            <a:r>
              <a:rPr lang="en-US" sz="3900" dirty="0" smtClean="0">
                <a:solidFill>
                  <a:srgbClr val="000000"/>
                </a:solidFill>
                <a:latin typeface="Century Gothic"/>
                <a:cs typeface="Century Gothic"/>
              </a:rPr>
              <a:t>Inquiry 4-D Cycle</a:t>
            </a:r>
            <a:endParaRPr lang="en-US" sz="3900" dirty="0">
              <a:solidFill>
                <a:srgbClr val="000000"/>
              </a:solidFill>
              <a:latin typeface="Century Gothic"/>
              <a:cs typeface="Century Gothic"/>
            </a:endParaRPr>
          </a:p>
        </p:txBody>
      </p:sp>
      <p:pic>
        <p:nvPicPr>
          <p:cNvPr id="28676" name="Picture 4" descr="AI"/>
          <p:cNvPicPr>
            <a:picLocks noChangeAspect="1" noChangeArrowheads="1"/>
          </p:cNvPicPr>
          <p:nvPr/>
        </p:nvPicPr>
        <p:blipFill>
          <a:blip r:embed="rId2"/>
          <a:srcRect/>
          <a:stretch>
            <a:fillRect/>
          </a:stretch>
        </p:blipFill>
        <p:spPr bwMode="auto">
          <a:xfrm>
            <a:off x="2514600" y="2590800"/>
            <a:ext cx="3918081" cy="3750019"/>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The Appreciable World</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lgn="ctr"/>
            <a:r>
              <a:rPr lang="en-US" sz="2500" i="1" dirty="0" smtClean="0">
                <a:solidFill>
                  <a:srgbClr val="000000"/>
                </a:solidFill>
                <a:latin typeface="Century Gothic"/>
                <a:cs typeface="Century Gothic"/>
              </a:rPr>
              <a:t>	“Imagine what would happen if you had the ability to see consistently, and connect with, every strength – every one of the capacities – inherent in the world around you; or to see every positive potential in your son or daughter; or like Michelangelo, the intellectual ability to “sense” the towering, historic figure of David “already existing” in the huge slab of marble – even before the reality”</a:t>
            </a:r>
          </a:p>
          <a:p>
            <a:pPr marL="457200" indent="-457200" algn="ctr"/>
            <a:r>
              <a:rPr lang="en-US" sz="2000" b="1" dirty="0" smtClean="0">
                <a:solidFill>
                  <a:srgbClr val="000000"/>
                </a:solidFill>
                <a:latin typeface="Century Gothic"/>
                <a:cs typeface="Century Gothic"/>
              </a:rPr>
              <a:t>Professor David </a:t>
            </a:r>
            <a:r>
              <a:rPr lang="en-US" sz="2000" b="1" dirty="0" err="1" smtClean="0">
                <a:solidFill>
                  <a:srgbClr val="000000"/>
                </a:solidFill>
                <a:latin typeface="Century Gothic"/>
                <a:cs typeface="Century Gothic"/>
              </a:rPr>
              <a:t>Cooperrider</a:t>
            </a:r>
            <a:endParaRPr lang="en-US" sz="2000" b="1"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nvSpPr>
        <p:spPr bwMode="auto">
          <a:xfrm>
            <a:off x="304800" y="1217568"/>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AI Kick-Start Exercises</a:t>
            </a:r>
            <a:endParaRPr lang="en-US" sz="3900" dirty="0">
              <a:solidFill>
                <a:srgbClr val="000000"/>
              </a:solidFill>
              <a:latin typeface="Century Gothic"/>
              <a:cs typeface="Century Gothic"/>
            </a:endParaRPr>
          </a:p>
        </p:txBody>
      </p:sp>
      <p:pic>
        <p:nvPicPr>
          <p:cNvPr id="4" name="Picture 3" descr="kickingWoman.jpg"/>
          <p:cNvPicPr>
            <a:picLocks noChangeAspect="1"/>
          </p:cNvPicPr>
          <p:nvPr/>
        </p:nvPicPr>
        <p:blipFill>
          <a:blip r:embed="rId3"/>
          <a:stretch>
            <a:fillRect/>
          </a:stretch>
        </p:blipFill>
        <p:spPr>
          <a:xfrm>
            <a:off x="2590800" y="2115845"/>
            <a:ext cx="3590544" cy="434340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nvSpPr>
        <p:spPr bwMode="auto">
          <a:xfrm>
            <a:off x="638121" y="1235323"/>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Discovery</a:t>
            </a:r>
          </a:p>
          <a:p>
            <a:pPr algn="ctr"/>
            <a:r>
              <a:rPr lang="en-US" sz="2400" dirty="0" smtClean="0">
                <a:solidFill>
                  <a:srgbClr val="000000"/>
                </a:solidFill>
                <a:latin typeface="Century Gothic"/>
                <a:cs typeface="Century Gothic"/>
              </a:rPr>
              <a:t>Defining the best of “what is”</a:t>
            </a:r>
            <a:endParaRPr lang="en-US" sz="2400" dirty="0">
              <a:solidFill>
                <a:srgbClr val="000000"/>
              </a:solidFill>
              <a:latin typeface="Century Gothic"/>
              <a:cs typeface="Century Gothic"/>
            </a:endParaRPr>
          </a:p>
        </p:txBody>
      </p:sp>
      <p:sp>
        <p:nvSpPr>
          <p:cNvPr id="18435" name="Rectangle 3"/>
          <p:cNvSpPr>
            <a:spLocks noChangeArrowheads="1"/>
          </p:cNvSpPr>
          <p:nvPr/>
        </p:nvSpPr>
        <p:spPr bwMode="auto">
          <a:xfrm>
            <a:off x="381000" y="2687633"/>
            <a:ext cx="7981478" cy="4170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400" dirty="0" smtClean="0">
                <a:solidFill>
                  <a:srgbClr val="000000"/>
                </a:solidFill>
                <a:latin typeface="Century Gothic"/>
                <a:cs typeface="Century Gothic"/>
              </a:rPr>
              <a:t>What is it that you </a:t>
            </a:r>
            <a:r>
              <a:rPr lang="en-US" sz="2400" b="1" i="1" dirty="0" smtClean="0">
                <a:solidFill>
                  <a:srgbClr val="000000"/>
                </a:solidFill>
                <a:latin typeface="Century Gothic"/>
                <a:cs typeface="Century Gothic"/>
              </a:rPr>
              <a:t>value most </a:t>
            </a:r>
            <a:r>
              <a:rPr lang="en-US" sz="2400" dirty="0" smtClean="0">
                <a:solidFill>
                  <a:srgbClr val="000000"/>
                </a:solidFill>
                <a:latin typeface="Century Gothic"/>
                <a:cs typeface="Century Gothic"/>
              </a:rPr>
              <a:t>about being</a:t>
            </a:r>
            <a:r>
              <a:rPr lang="en-US" sz="2400" dirty="0" smtClean="0">
                <a:solidFill>
                  <a:srgbClr val="000000"/>
                </a:solidFill>
                <a:latin typeface="Century Gothic"/>
                <a:cs typeface="Century Gothic"/>
              </a:rPr>
              <a:t> a SP and </a:t>
            </a:r>
            <a:r>
              <a:rPr lang="en-US" sz="2400" dirty="0" smtClean="0">
                <a:solidFill>
                  <a:srgbClr val="000000"/>
                </a:solidFill>
                <a:latin typeface="Century Gothic"/>
                <a:cs typeface="Century Gothic"/>
              </a:rPr>
              <a:t>working</a:t>
            </a:r>
            <a:r>
              <a:rPr lang="en-US" sz="2400" dirty="0" smtClean="0">
                <a:solidFill>
                  <a:srgbClr val="000000"/>
                </a:solidFill>
                <a:latin typeface="Century Gothic"/>
                <a:cs typeface="Century Gothic"/>
              </a:rPr>
              <a:t> in the Education Sector?</a:t>
            </a:r>
          </a:p>
          <a:p>
            <a:pPr marL="457200" indent="-457200"/>
            <a:endParaRPr lang="en-US" sz="2400" b="1" dirty="0" smtClean="0">
              <a:solidFill>
                <a:srgbClr val="000000"/>
              </a:solidFill>
              <a:latin typeface="Century Gothic"/>
              <a:cs typeface="Century Gothic"/>
            </a:endParaRPr>
          </a:p>
          <a:p>
            <a:pPr marL="457200" indent="-457200">
              <a:buFont typeface="Arial"/>
              <a:buChar char="•"/>
            </a:pPr>
            <a:r>
              <a:rPr lang="en-US" sz="2400" dirty="0" smtClean="0">
                <a:latin typeface="Century Gothic"/>
                <a:cs typeface="Century Gothic"/>
              </a:rPr>
              <a:t>When do you as</a:t>
            </a:r>
            <a:r>
              <a:rPr lang="en-US" sz="2400" dirty="0" smtClean="0">
                <a:latin typeface="Century Gothic"/>
                <a:cs typeface="Century Gothic"/>
              </a:rPr>
              <a:t> a SP feel </a:t>
            </a:r>
            <a:r>
              <a:rPr lang="en-US" sz="2400" b="1" i="1" dirty="0" smtClean="0">
                <a:latin typeface="Century Gothic"/>
                <a:cs typeface="Century Gothic"/>
              </a:rPr>
              <a:t>most passionate</a:t>
            </a:r>
            <a:r>
              <a:rPr lang="en-US" sz="2400" b="1" i="1" dirty="0" smtClean="0">
                <a:latin typeface="Century Gothic"/>
                <a:cs typeface="Century Gothic"/>
              </a:rPr>
              <a:t>?</a:t>
            </a:r>
          </a:p>
          <a:p>
            <a:pPr marL="457200" indent="-457200">
              <a:buFont typeface="Arial"/>
              <a:buChar char="•"/>
            </a:pPr>
            <a:endParaRPr lang="en-US" sz="2400" b="1" i="1" dirty="0" smtClean="0">
              <a:latin typeface="Century Gothic"/>
              <a:cs typeface="Century Gothic"/>
            </a:endParaRPr>
          </a:p>
          <a:p>
            <a:pPr marL="457200" indent="-457200">
              <a:buFont typeface="Arial"/>
              <a:buChar char="•"/>
            </a:pPr>
            <a:r>
              <a:rPr lang="en-US" sz="2400" dirty="0" smtClean="0">
                <a:latin typeface="Century Gothic" charset="0"/>
              </a:rPr>
              <a:t>What are you </a:t>
            </a:r>
            <a:r>
              <a:rPr lang="en-US" sz="2400" b="1" i="1" dirty="0" smtClean="0">
                <a:latin typeface="Century Gothic" charset="0"/>
              </a:rPr>
              <a:t>already doing well </a:t>
            </a:r>
            <a:r>
              <a:rPr lang="en-US" sz="2400" dirty="0" smtClean="0">
                <a:latin typeface="Century Gothic" charset="0"/>
              </a:rPr>
              <a:t>in your role as a SP at your school that falls under the umbrella of PP</a:t>
            </a:r>
            <a:r>
              <a:rPr lang="en-US" sz="2400" dirty="0" smtClean="0">
                <a:latin typeface="Century Gothic" charset="0"/>
              </a:rPr>
              <a:t>?</a:t>
            </a:r>
            <a:endParaRPr lang="en-US" sz="2400" dirty="0" smtClean="0">
              <a:latin typeface="Century Gothic"/>
              <a:cs typeface="Century Gothic"/>
            </a:endParaRPr>
          </a:p>
          <a:p>
            <a:pPr marL="457200" indent="-457200"/>
            <a:endParaRPr lang="en-US" sz="2400" dirty="0" smtClean="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nvSpPr>
        <p:spPr bwMode="auto">
          <a:xfrm>
            <a:off x="561921" y="1408356"/>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Dream</a:t>
            </a:r>
          </a:p>
          <a:p>
            <a:pPr algn="ctr"/>
            <a:r>
              <a:rPr lang="en-US" sz="2400" dirty="0" smtClean="0">
                <a:solidFill>
                  <a:srgbClr val="000000"/>
                </a:solidFill>
                <a:latin typeface="Century Gothic"/>
                <a:cs typeface="Century Gothic"/>
              </a:rPr>
              <a:t>of what “could be”</a:t>
            </a:r>
          </a:p>
          <a:p>
            <a:pPr algn="ctr"/>
            <a:endParaRPr lang="en-US" sz="3900" dirty="0">
              <a:solidFill>
                <a:srgbClr val="000000"/>
              </a:solidFill>
              <a:latin typeface="Century Gothic"/>
              <a:cs typeface="Century Gothic"/>
            </a:endParaRPr>
          </a:p>
        </p:txBody>
      </p:sp>
      <p:sp>
        <p:nvSpPr>
          <p:cNvPr id="30723" name="Rectangle 3"/>
          <p:cNvSpPr>
            <a:spLocks noChangeArrowheads="1"/>
          </p:cNvSpPr>
          <p:nvPr/>
        </p:nvSpPr>
        <p:spPr bwMode="auto">
          <a:xfrm>
            <a:off x="533400" y="2306633"/>
            <a:ext cx="7981478" cy="3636967"/>
          </a:xfrm>
          <a:prstGeom prst="rect">
            <a:avLst/>
          </a:prstGeom>
          <a:noFill/>
          <a:ln w="9525">
            <a:noFill/>
            <a:miter lim="800000"/>
            <a:headEnd/>
            <a:tailEnd/>
          </a:ln>
        </p:spPr>
        <p:txBody>
          <a:bodyPr lIns="80165" tIns="40083" rIns="80165" bIns="40083">
            <a:prstTxWarp prst="textNoShape">
              <a:avLst/>
            </a:prstTxWarp>
          </a:bodyPr>
          <a:lstStyle/>
          <a:p>
            <a:pPr marL="457200" indent="-457200">
              <a:spcAft>
                <a:spcPts val="1800"/>
              </a:spcAft>
              <a:buFont typeface="Arial"/>
              <a:buChar char="•"/>
            </a:pPr>
            <a:r>
              <a:rPr lang="en-US" sz="2500" dirty="0" smtClean="0">
                <a:solidFill>
                  <a:srgbClr val="000000"/>
                </a:solidFill>
                <a:latin typeface="Century Gothic"/>
                <a:cs typeface="Century Gothic"/>
              </a:rPr>
              <a:t>Building on your </a:t>
            </a:r>
            <a:r>
              <a:rPr lang="en-US" sz="2500" b="1" i="1" dirty="0" smtClean="0">
                <a:solidFill>
                  <a:srgbClr val="000000"/>
                </a:solidFill>
                <a:latin typeface="Century Gothic"/>
                <a:cs typeface="Century Gothic"/>
              </a:rPr>
              <a:t>present successes</a:t>
            </a:r>
            <a:r>
              <a:rPr lang="en-US" sz="2500" dirty="0" smtClean="0">
                <a:solidFill>
                  <a:srgbClr val="000000"/>
                </a:solidFill>
                <a:latin typeface="Century Gothic"/>
                <a:cs typeface="Century Gothic"/>
              </a:rPr>
              <a:t>….</a:t>
            </a:r>
          </a:p>
          <a:p>
            <a:pPr marL="457200" indent="-457200">
              <a:spcAft>
                <a:spcPts val="1800"/>
              </a:spcAft>
              <a:buFont typeface="Arial"/>
              <a:buChar char="•"/>
            </a:pPr>
            <a:r>
              <a:rPr lang="en-US" sz="2500" dirty="0" smtClean="0">
                <a:solidFill>
                  <a:srgbClr val="000000"/>
                </a:solidFill>
                <a:latin typeface="Century Gothic"/>
                <a:cs typeface="Century Gothic"/>
              </a:rPr>
              <a:t>If</a:t>
            </a:r>
            <a:r>
              <a:rPr lang="en-US" sz="2500" dirty="0" smtClean="0">
                <a:solidFill>
                  <a:srgbClr val="000000"/>
                </a:solidFill>
                <a:latin typeface="Century Gothic"/>
                <a:cs typeface="Century Gothic"/>
              </a:rPr>
              <a:t> you, or </a:t>
            </a:r>
            <a:r>
              <a:rPr lang="en-US" sz="2500" dirty="0" err="1" smtClean="0">
                <a:solidFill>
                  <a:srgbClr val="000000"/>
                </a:solidFill>
                <a:latin typeface="Century Gothic"/>
                <a:cs typeface="Century Gothic"/>
              </a:rPr>
              <a:t>SPs</a:t>
            </a:r>
            <a:r>
              <a:rPr lang="en-US" sz="2500" dirty="0" smtClean="0">
                <a:solidFill>
                  <a:srgbClr val="000000"/>
                </a:solidFill>
                <a:latin typeface="Century Gothic"/>
                <a:cs typeface="Century Gothic"/>
              </a:rPr>
              <a:t> </a:t>
            </a:r>
            <a:r>
              <a:rPr lang="en-US" sz="2500" dirty="0" smtClean="0">
                <a:solidFill>
                  <a:srgbClr val="000000"/>
                </a:solidFill>
                <a:latin typeface="Century Gothic"/>
                <a:cs typeface="Century Gothic"/>
              </a:rPr>
              <a:t>more generally,</a:t>
            </a:r>
            <a:r>
              <a:rPr lang="en-US" sz="2500" dirty="0" smtClean="0">
                <a:solidFill>
                  <a:srgbClr val="000000"/>
                </a:solidFill>
                <a:latin typeface="Century Gothic"/>
                <a:cs typeface="Century Gothic"/>
              </a:rPr>
              <a:t> were </a:t>
            </a:r>
            <a:r>
              <a:rPr lang="en-US" sz="2500" dirty="0" smtClean="0">
                <a:solidFill>
                  <a:srgbClr val="000000"/>
                </a:solidFill>
                <a:latin typeface="Century Gothic"/>
                <a:cs typeface="Century Gothic"/>
              </a:rPr>
              <a:t>creating all of their </a:t>
            </a:r>
            <a:r>
              <a:rPr lang="en-US" sz="2500" b="1" i="1" dirty="0" smtClean="0">
                <a:solidFill>
                  <a:srgbClr val="000000"/>
                </a:solidFill>
                <a:latin typeface="Century Gothic"/>
                <a:cs typeface="Century Gothic"/>
              </a:rPr>
              <a:t>hopes and aspirations,</a:t>
            </a:r>
            <a:r>
              <a:rPr lang="en-US" sz="2500" dirty="0" smtClean="0">
                <a:solidFill>
                  <a:srgbClr val="000000"/>
                </a:solidFill>
                <a:latin typeface="Century Gothic"/>
                <a:cs typeface="Century Gothic"/>
              </a:rPr>
              <a:t> what would be happening?  How would you feel?  </a:t>
            </a:r>
          </a:p>
          <a:p>
            <a:pPr marL="457200" indent="-457200">
              <a:spcAft>
                <a:spcPts val="1800"/>
              </a:spcAft>
              <a:buFont typeface="Arial"/>
              <a:buChar char="•"/>
            </a:pPr>
            <a:r>
              <a:rPr lang="en-US" sz="2500" dirty="0" smtClean="0">
                <a:solidFill>
                  <a:srgbClr val="000000"/>
                </a:solidFill>
                <a:latin typeface="Century Gothic"/>
                <a:cs typeface="Century Gothic"/>
              </a:rPr>
              <a:t>What would you and others be </a:t>
            </a:r>
            <a:r>
              <a:rPr lang="en-US" sz="2500" b="1" i="1" dirty="0" smtClean="0">
                <a:solidFill>
                  <a:srgbClr val="000000"/>
                </a:solidFill>
                <a:latin typeface="Century Gothic"/>
                <a:cs typeface="Century Gothic"/>
              </a:rPr>
              <a:t>celebrating</a:t>
            </a:r>
            <a:r>
              <a:rPr lang="en-US" sz="2500" b="1" i="1" dirty="0" smtClean="0">
                <a:solidFill>
                  <a:srgbClr val="000000"/>
                </a:solidFill>
                <a:latin typeface="Century Gothic"/>
                <a:cs typeface="Century Gothic"/>
              </a:rPr>
              <a:t>?</a:t>
            </a:r>
          </a:p>
          <a:p>
            <a:pPr marL="457200" indent="-457200">
              <a:spcAft>
                <a:spcPts val="1800"/>
              </a:spcAft>
              <a:buFont typeface="Arial"/>
              <a:buChar char="•"/>
            </a:pPr>
            <a:r>
              <a:rPr lang="en-US" sz="2400" dirty="0" smtClean="0">
                <a:latin typeface="Century Gothic" charset="0"/>
              </a:rPr>
              <a:t>What would your role ideally look like as part </a:t>
            </a:r>
            <a:r>
              <a:rPr lang="en-US" sz="2400" dirty="0" smtClean="0">
                <a:latin typeface="Century Gothic" charset="0"/>
              </a:rPr>
              <a:t>of an overall APP in Education Strategy</a:t>
            </a:r>
            <a:r>
              <a:rPr lang="en-US" sz="2400" dirty="0" smtClean="0">
                <a:latin typeface="Century Gothic" charset="0"/>
              </a:rPr>
              <a:t> in your </a:t>
            </a:r>
            <a:r>
              <a:rPr lang="en-US" sz="2400" dirty="0" smtClean="0">
                <a:latin typeface="Century Gothic" charset="0"/>
              </a:rPr>
              <a:t>school?</a:t>
            </a:r>
            <a:r>
              <a:rPr lang="en-US" sz="2400" dirty="0" smtClean="0">
                <a:latin typeface="Century Gothic" charset="0"/>
              </a:rPr>
              <a:t> </a:t>
            </a:r>
          </a:p>
          <a:p>
            <a:pPr marL="457200" indent="-457200">
              <a:spcAft>
                <a:spcPts val="1800"/>
              </a:spcAft>
            </a:pPr>
            <a:endParaRPr lang="en-US" sz="2500" b="1" i="1" dirty="0" smtClean="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nvSpPr>
        <p:spPr bwMode="auto">
          <a:xfrm>
            <a:off x="561921" y="1408356"/>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Dream</a:t>
            </a:r>
          </a:p>
          <a:p>
            <a:pPr algn="ctr"/>
            <a:r>
              <a:rPr lang="en-US" sz="2400" dirty="0" smtClean="0">
                <a:solidFill>
                  <a:srgbClr val="000000"/>
                </a:solidFill>
                <a:latin typeface="Century Gothic"/>
                <a:cs typeface="Century Gothic"/>
              </a:rPr>
              <a:t>of what “could be”</a:t>
            </a:r>
          </a:p>
          <a:p>
            <a:pPr algn="ctr"/>
            <a:endParaRPr lang="en-US" sz="3900" dirty="0">
              <a:solidFill>
                <a:srgbClr val="000000"/>
              </a:solidFill>
              <a:latin typeface="Century Gothic"/>
              <a:cs typeface="Century Gothic"/>
            </a:endParaRPr>
          </a:p>
        </p:txBody>
      </p:sp>
      <p:sp>
        <p:nvSpPr>
          <p:cNvPr id="30723" name="Rectangle 3"/>
          <p:cNvSpPr>
            <a:spLocks noChangeArrowheads="1"/>
          </p:cNvSpPr>
          <p:nvPr/>
        </p:nvSpPr>
        <p:spPr bwMode="auto">
          <a:xfrm>
            <a:off x="533400" y="2306633"/>
            <a:ext cx="7981478" cy="3636967"/>
          </a:xfrm>
          <a:prstGeom prst="rect">
            <a:avLst/>
          </a:prstGeom>
          <a:noFill/>
          <a:ln w="9525">
            <a:noFill/>
            <a:miter lim="800000"/>
            <a:headEnd/>
            <a:tailEnd/>
          </a:ln>
        </p:spPr>
        <p:txBody>
          <a:bodyPr lIns="80165" tIns="40083" rIns="80165" bIns="40083">
            <a:prstTxWarp prst="textNoShape">
              <a:avLst/>
            </a:prstTxWarp>
          </a:bodyPr>
          <a:lstStyle/>
          <a:p>
            <a:pPr marL="457200" indent="-457200">
              <a:spcAft>
                <a:spcPts val="1800"/>
              </a:spcAft>
              <a:buFont typeface="Arial"/>
              <a:buChar char="•"/>
            </a:pPr>
            <a:r>
              <a:rPr lang="en-US" sz="2500" b="1" i="1" dirty="0" smtClean="0">
                <a:solidFill>
                  <a:srgbClr val="000000"/>
                </a:solidFill>
                <a:latin typeface="Century Gothic"/>
                <a:cs typeface="Century Gothic"/>
              </a:rPr>
              <a:t>Generate a shared “picture” </a:t>
            </a:r>
            <a:r>
              <a:rPr lang="en-US" sz="2500" dirty="0" smtClean="0">
                <a:solidFill>
                  <a:srgbClr val="000000"/>
                </a:solidFill>
                <a:latin typeface="Century Gothic"/>
                <a:cs typeface="Century Gothic"/>
              </a:rPr>
              <a:t>and a memorable phrase to describe it.</a:t>
            </a:r>
          </a:p>
          <a:p>
            <a:pPr marL="457200" indent="-457200">
              <a:spcAft>
                <a:spcPts val="1800"/>
              </a:spcAft>
              <a:buFont typeface="Arial"/>
              <a:buChar char="•"/>
            </a:pPr>
            <a:r>
              <a:rPr lang="en-US" sz="2500" b="1" i="1" dirty="0" smtClean="0">
                <a:solidFill>
                  <a:srgbClr val="000000"/>
                </a:solidFill>
                <a:latin typeface="Century Gothic"/>
                <a:cs typeface="Century Gothic"/>
              </a:rPr>
              <a:t>Tips for dreaming:  </a:t>
            </a:r>
            <a:r>
              <a:rPr lang="en-US" sz="2500" dirty="0" smtClean="0">
                <a:solidFill>
                  <a:srgbClr val="000000"/>
                </a:solidFill>
                <a:latin typeface="Century Gothic"/>
                <a:cs typeface="Century Gothic"/>
              </a:rPr>
              <a:t>Defer judgment; Be visual; Encourage wild ideas</a:t>
            </a:r>
          </a:p>
          <a:p>
            <a:pPr marL="457200" indent="-457200">
              <a:spcAft>
                <a:spcPts val="1800"/>
              </a:spcAft>
            </a:pPr>
            <a:endParaRPr lang="en-US" sz="2500" b="1" i="1" dirty="0" smtClean="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ChangeArrowheads="1"/>
          </p:cNvSpPr>
          <p:nvPr/>
        </p:nvSpPr>
        <p:spPr bwMode="auto">
          <a:xfrm>
            <a:off x="598589" y="1124861"/>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Design</a:t>
            </a:r>
          </a:p>
          <a:p>
            <a:pPr algn="ctr"/>
            <a:r>
              <a:rPr lang="en-US" sz="2400" dirty="0" smtClean="0">
                <a:solidFill>
                  <a:srgbClr val="000000"/>
                </a:solidFill>
                <a:latin typeface="Century Gothic"/>
                <a:cs typeface="Century Gothic"/>
              </a:rPr>
              <a:t>what “should be”</a:t>
            </a:r>
            <a:endParaRPr lang="en-US" sz="2400" dirty="0">
              <a:solidFill>
                <a:srgbClr val="000000"/>
              </a:solidFill>
              <a:latin typeface="Century Gothic"/>
              <a:cs typeface="Century Gothic"/>
            </a:endParaRPr>
          </a:p>
        </p:txBody>
      </p:sp>
      <p:sp>
        <p:nvSpPr>
          <p:cNvPr id="32771" name="Rectangle 3"/>
          <p:cNvSpPr>
            <a:spLocks noChangeArrowheads="1"/>
          </p:cNvSpPr>
          <p:nvPr/>
        </p:nvSpPr>
        <p:spPr bwMode="auto">
          <a:xfrm>
            <a:off x="533400" y="22304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spcAft>
                <a:spcPts val="1800"/>
              </a:spcAft>
              <a:buFont typeface="Arial"/>
              <a:buChar char="•"/>
            </a:pPr>
            <a:r>
              <a:rPr lang="en-US" sz="2500" dirty="0" smtClean="0">
                <a:solidFill>
                  <a:srgbClr val="000000"/>
                </a:solidFill>
                <a:latin typeface="Century Gothic"/>
                <a:cs typeface="Century Gothic"/>
              </a:rPr>
              <a:t>What would have to be in place to </a:t>
            </a:r>
            <a:r>
              <a:rPr lang="en-US" sz="2500" b="1" i="1" dirty="0" smtClean="0">
                <a:solidFill>
                  <a:srgbClr val="000000"/>
                </a:solidFill>
                <a:latin typeface="Century Gothic"/>
                <a:cs typeface="Century Gothic"/>
              </a:rPr>
              <a:t>support your dreams?</a:t>
            </a:r>
          </a:p>
          <a:p>
            <a:pPr marL="457200" indent="-457200">
              <a:spcAft>
                <a:spcPts val="1800"/>
              </a:spcAft>
              <a:buFont typeface="Arial"/>
              <a:buChar char="•"/>
            </a:pPr>
            <a:r>
              <a:rPr lang="en-US" sz="2500" b="1" i="1" dirty="0" smtClean="0">
                <a:solidFill>
                  <a:srgbClr val="000000"/>
                </a:solidFill>
                <a:latin typeface="Century Gothic"/>
                <a:cs typeface="Century Gothic"/>
              </a:rPr>
              <a:t>Brainstorm</a:t>
            </a:r>
            <a:r>
              <a:rPr lang="en-US" sz="2500" dirty="0" smtClean="0">
                <a:solidFill>
                  <a:srgbClr val="000000"/>
                </a:solidFill>
                <a:latin typeface="Century Gothic"/>
                <a:cs typeface="Century Gothic"/>
              </a:rPr>
              <a:t>, then list, what you will do to ensure that these dreams hopes, aspirations happen.</a:t>
            </a:r>
          </a:p>
          <a:p>
            <a:pPr marL="457200" indent="-457200">
              <a:spcAft>
                <a:spcPts val="1800"/>
              </a:spcAft>
              <a:buFont typeface="Arial"/>
              <a:buChar char="•"/>
            </a:pPr>
            <a:r>
              <a:rPr lang="en-US" sz="2500" dirty="0" smtClean="0">
                <a:solidFill>
                  <a:srgbClr val="000000"/>
                </a:solidFill>
                <a:latin typeface="Century Gothic"/>
                <a:cs typeface="Century Gothic"/>
              </a:rPr>
              <a:t>Sort these choices/actions by </a:t>
            </a:r>
            <a:r>
              <a:rPr lang="en-US" sz="2500" b="1" i="1" dirty="0" smtClean="0">
                <a:solidFill>
                  <a:srgbClr val="000000"/>
                </a:solidFill>
                <a:latin typeface="Century Gothic"/>
                <a:cs typeface="Century Gothic"/>
              </a:rPr>
              <a:t>priority</a:t>
            </a:r>
            <a:endParaRPr lang="en-US" sz="2500" b="1" i="1" dirty="0" smtClean="0">
              <a:solidFill>
                <a:srgbClr val="000000"/>
              </a:solidFill>
              <a:latin typeface="Century Gothic"/>
              <a:cs typeface="Century Gothic"/>
            </a:endParaRPr>
          </a:p>
          <a:p>
            <a:pPr marL="457200" indent="-457200">
              <a:spcAft>
                <a:spcPts val="1800"/>
              </a:spcAft>
              <a:buFont typeface="Arial"/>
              <a:buChar char="•"/>
            </a:pPr>
            <a:r>
              <a:rPr lang="en-US" sz="2400" dirty="0" smtClean="0">
                <a:latin typeface="Century Gothic" charset="0"/>
              </a:rPr>
              <a:t>Who might be the </a:t>
            </a:r>
            <a:r>
              <a:rPr lang="en-US" sz="2400" b="1" i="1" dirty="0" smtClean="0">
                <a:latin typeface="Century Gothic" charset="0"/>
              </a:rPr>
              <a:t>“champions” </a:t>
            </a:r>
            <a:r>
              <a:rPr lang="en-US" sz="2400" dirty="0" smtClean="0">
                <a:latin typeface="Century Gothic" charset="0"/>
              </a:rPr>
              <a:t>at your school that would be willing to</a:t>
            </a:r>
            <a:r>
              <a:rPr lang="en-US" sz="2400" dirty="0" smtClean="0">
                <a:latin typeface="Century Gothic" charset="0"/>
              </a:rPr>
              <a:t> consider Pos Ed further and potentially form </a:t>
            </a:r>
            <a:r>
              <a:rPr lang="en-US" sz="2400" dirty="0" smtClean="0">
                <a:latin typeface="Century Gothic" charset="0"/>
              </a:rPr>
              <a:t>a “</a:t>
            </a:r>
            <a:r>
              <a:rPr lang="en-US" sz="2400" dirty="0" smtClean="0">
                <a:latin typeface="Century Gothic" charset="0"/>
              </a:rPr>
              <a:t>Pos </a:t>
            </a:r>
            <a:r>
              <a:rPr lang="en-US" sz="2400" dirty="0" smtClean="0">
                <a:latin typeface="Century Gothic" charset="0"/>
              </a:rPr>
              <a:t>Ed Working</a:t>
            </a:r>
            <a:r>
              <a:rPr lang="en-US" sz="2400" dirty="0" smtClean="0">
                <a:latin typeface="Century Gothic" charset="0"/>
              </a:rPr>
              <a:t> Team”?  What would your role be in this Team? </a:t>
            </a:r>
          </a:p>
          <a:p>
            <a:pPr marL="457200" indent="-457200">
              <a:spcAft>
                <a:spcPts val="1800"/>
              </a:spcAft>
              <a:buFont typeface="Arial"/>
              <a:buChar char="•"/>
            </a:pPr>
            <a:endParaRPr lang="en-US" sz="2500" dirty="0" smtClean="0">
              <a:solidFill>
                <a:srgbClr val="000000"/>
              </a:solidFill>
              <a:latin typeface="Century Gothic"/>
              <a:cs typeface="Century Gothic"/>
            </a:endParaRPr>
          </a:p>
          <a:p>
            <a:endParaRPr lang="en-US" sz="25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ChangeArrowheads="1"/>
          </p:cNvSpPr>
          <p:nvPr/>
        </p:nvSpPr>
        <p:spPr bwMode="auto">
          <a:xfrm>
            <a:off x="598589" y="1124861"/>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Deliver</a:t>
            </a:r>
          </a:p>
          <a:p>
            <a:pPr algn="ctr"/>
            <a:r>
              <a:rPr lang="en-US" sz="2400" dirty="0" smtClean="0">
                <a:solidFill>
                  <a:srgbClr val="000000"/>
                </a:solidFill>
                <a:latin typeface="Century Gothic"/>
                <a:cs typeface="Century Gothic"/>
              </a:rPr>
              <a:t>decide what “will be”</a:t>
            </a:r>
            <a:endParaRPr lang="en-US" sz="2400" dirty="0">
              <a:solidFill>
                <a:srgbClr val="000000"/>
              </a:solidFill>
              <a:latin typeface="Century Gothic"/>
              <a:cs typeface="Century Gothic"/>
            </a:endParaRPr>
          </a:p>
        </p:txBody>
      </p:sp>
      <p:sp>
        <p:nvSpPr>
          <p:cNvPr id="32771" name="Rectangle 3"/>
          <p:cNvSpPr>
            <a:spLocks noChangeArrowheads="1"/>
          </p:cNvSpPr>
          <p:nvPr/>
        </p:nvSpPr>
        <p:spPr bwMode="auto">
          <a:xfrm>
            <a:off x="533400" y="2438400"/>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spcAft>
                <a:spcPts val="2400"/>
              </a:spcAft>
              <a:buFont typeface="Arial"/>
              <a:buChar char="•"/>
            </a:pPr>
            <a:r>
              <a:rPr lang="en-US" sz="2500" dirty="0" smtClean="0">
                <a:solidFill>
                  <a:srgbClr val="000000"/>
                </a:solidFill>
                <a:latin typeface="Century Gothic"/>
                <a:cs typeface="Century Gothic"/>
              </a:rPr>
              <a:t>Each </a:t>
            </a:r>
            <a:r>
              <a:rPr lang="en-US" sz="2500" dirty="0" smtClean="0">
                <a:solidFill>
                  <a:srgbClr val="000000"/>
                </a:solidFill>
                <a:latin typeface="Century Gothic"/>
                <a:cs typeface="Century Gothic"/>
              </a:rPr>
              <a:t>individual to present </a:t>
            </a:r>
            <a:r>
              <a:rPr lang="en-US" sz="2500" b="1" i="1" dirty="0" smtClean="0">
                <a:solidFill>
                  <a:srgbClr val="000000"/>
                </a:solidFill>
                <a:latin typeface="Century Gothic"/>
                <a:cs typeface="Century Gothic"/>
              </a:rPr>
              <a:t>ideas and concrete plans</a:t>
            </a:r>
            <a:r>
              <a:rPr lang="en-US" sz="2500" dirty="0" smtClean="0">
                <a:solidFill>
                  <a:srgbClr val="000000"/>
                </a:solidFill>
                <a:latin typeface="Century Gothic"/>
                <a:cs typeface="Century Gothic"/>
              </a:rPr>
              <a:t> for themselves and their teams</a:t>
            </a:r>
            <a:r>
              <a:rPr lang="en-US" sz="2500" dirty="0" smtClean="0">
                <a:solidFill>
                  <a:srgbClr val="000000"/>
                </a:solidFill>
                <a:latin typeface="Century Gothic"/>
                <a:cs typeface="Century Gothic"/>
              </a:rPr>
              <a:t>…</a:t>
            </a:r>
          </a:p>
          <a:p>
            <a:pPr marL="457200" indent="-457200">
              <a:spcAft>
                <a:spcPts val="2400"/>
              </a:spcAft>
              <a:buFont typeface="Arial"/>
              <a:buChar char="•"/>
            </a:pPr>
            <a:r>
              <a:rPr lang="en-US" sz="2500" dirty="0" smtClean="0">
                <a:solidFill>
                  <a:srgbClr val="000000"/>
                </a:solidFill>
                <a:latin typeface="Century Gothic"/>
                <a:cs typeface="Century Gothic"/>
              </a:rPr>
              <a:t>Each </a:t>
            </a:r>
            <a:r>
              <a:rPr lang="en-US" sz="2500" b="1" i="1" dirty="0" smtClean="0">
                <a:solidFill>
                  <a:srgbClr val="000000"/>
                </a:solidFill>
                <a:latin typeface="Century Gothic"/>
                <a:cs typeface="Century Gothic"/>
              </a:rPr>
              <a:t>group leader </a:t>
            </a:r>
            <a:r>
              <a:rPr lang="en-US" sz="2500" dirty="0" smtClean="0">
                <a:solidFill>
                  <a:srgbClr val="000000"/>
                </a:solidFill>
                <a:latin typeface="Century Gothic"/>
                <a:cs typeface="Century Gothic"/>
              </a:rPr>
              <a:t>to describe the </a:t>
            </a:r>
            <a:r>
              <a:rPr lang="en-US" sz="2500" b="1" i="1" dirty="0" smtClean="0">
                <a:solidFill>
                  <a:srgbClr val="000000"/>
                </a:solidFill>
                <a:latin typeface="Century Gothic"/>
                <a:cs typeface="Century Gothic"/>
              </a:rPr>
              <a:t>output of their </a:t>
            </a:r>
            <a:r>
              <a:rPr lang="en-US" sz="2500" b="1" i="1" dirty="0" smtClean="0">
                <a:solidFill>
                  <a:srgbClr val="000000"/>
                </a:solidFill>
                <a:latin typeface="Century Gothic"/>
                <a:cs typeface="Century Gothic"/>
              </a:rPr>
              <a:t>group</a:t>
            </a:r>
            <a:endParaRPr lang="en-US" sz="2500" dirty="0" smtClean="0">
              <a:solidFill>
                <a:srgbClr val="000000"/>
              </a:solidFill>
              <a:latin typeface="Century Gothic"/>
              <a:cs typeface="Century Gothic"/>
            </a:endParaRPr>
          </a:p>
          <a:p>
            <a:pPr marL="457200" indent="-457200">
              <a:spcAft>
                <a:spcPts val="2400"/>
              </a:spcAft>
              <a:buFont typeface="Arial"/>
              <a:buChar char="•"/>
            </a:pPr>
            <a:r>
              <a:rPr lang="en-US" sz="2500" b="1" i="1" dirty="0" smtClean="0">
                <a:solidFill>
                  <a:srgbClr val="000000"/>
                </a:solidFill>
                <a:latin typeface="Century Gothic"/>
                <a:cs typeface="Century Gothic"/>
              </a:rPr>
              <a:t>Larger group </a:t>
            </a:r>
            <a:r>
              <a:rPr lang="en-US" sz="2500" dirty="0" smtClean="0">
                <a:solidFill>
                  <a:srgbClr val="000000"/>
                </a:solidFill>
                <a:latin typeface="Century Gothic"/>
                <a:cs typeface="Century Gothic"/>
              </a:rPr>
              <a:t>to identify ways to </a:t>
            </a:r>
            <a:r>
              <a:rPr lang="en-US" sz="2500" b="1" i="1" dirty="0" smtClean="0">
                <a:solidFill>
                  <a:srgbClr val="000000"/>
                </a:solidFill>
                <a:latin typeface="Century Gothic"/>
                <a:cs typeface="Century Gothic"/>
              </a:rPr>
              <a:t>integrate </a:t>
            </a:r>
            <a:r>
              <a:rPr lang="en-US" sz="2500" dirty="0" smtClean="0">
                <a:solidFill>
                  <a:srgbClr val="000000"/>
                </a:solidFill>
                <a:latin typeface="Century Gothic"/>
                <a:cs typeface="Century Gothic"/>
              </a:rPr>
              <a:t>ideas and concrete </a:t>
            </a:r>
            <a:r>
              <a:rPr lang="en-US" sz="2500" dirty="0" smtClean="0">
                <a:solidFill>
                  <a:srgbClr val="000000"/>
                </a:solidFill>
                <a:latin typeface="Century Gothic"/>
                <a:cs typeface="Century Gothic"/>
              </a:rPr>
              <a:t>plans</a:t>
            </a:r>
          </a:p>
          <a:p>
            <a:pPr marL="457200" indent="-457200">
              <a:spcAft>
                <a:spcPts val="2400"/>
              </a:spcAft>
            </a:pPr>
            <a:endParaRPr lang="en-US" sz="2500" dirty="0" smtClean="0">
              <a:solidFill>
                <a:srgbClr val="000000"/>
              </a:solidFill>
              <a:latin typeface="Century Gothic"/>
              <a:cs typeface="Century Gothic"/>
            </a:endParaRPr>
          </a:p>
          <a:p>
            <a:pPr>
              <a:buFontTx/>
              <a:buChar char="•"/>
            </a:pPr>
            <a:endParaRPr lang="en-US" sz="2500" dirty="0" smtClean="0">
              <a:solidFill>
                <a:srgbClr val="000000"/>
              </a:solidFill>
              <a:latin typeface="Century Gothic"/>
              <a:cs typeface="Century Gothic"/>
            </a:endParaRPr>
          </a:p>
          <a:p>
            <a:endParaRPr lang="en-US" sz="2500" dirty="0" smtClean="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Date Placeholder 3"/>
          <p:cNvSpPr txBox="1">
            <a:spLocks noGrp="1"/>
          </p:cNvSpPr>
          <p:nvPr/>
        </p:nvSpPr>
        <p:spPr bwMode="auto">
          <a:xfrm>
            <a:off x="685800" y="6248400"/>
            <a:ext cx="1905000" cy="457200"/>
          </a:xfrm>
          <a:prstGeom prst="rect">
            <a:avLst/>
          </a:prstGeom>
          <a:noFill/>
          <a:ln>
            <a:miter lim="800000"/>
            <a:headEnd/>
            <a:tailEnd/>
          </a:ln>
          <a:effectLst>
            <a:outerShdw blurRad="50800" dist="25399" dir="2700000" algn="ctr" rotWithShape="0">
              <a:srgbClr val="FFFFFF">
                <a:alpha val="99962"/>
              </a:srgbClr>
            </a:outerShdw>
          </a:effectLst>
        </p:spPr>
        <p:txBody>
          <a:bodyPr>
            <a:prstTxWarp prst="textNoShape">
              <a:avLst/>
            </a:prstTxWarp>
          </a:bodyPr>
          <a:lstStyle/>
          <a:p>
            <a:pPr>
              <a:defRPr/>
            </a:pPr>
            <a:endParaRPr lang="en-US" sz="1400" b="0">
              <a:ea typeface="Osaka" charset="-128"/>
              <a:cs typeface="Osaka" charset="-128"/>
            </a:endParaRPr>
          </a:p>
        </p:txBody>
      </p:sp>
      <p:sp>
        <p:nvSpPr>
          <p:cNvPr id="5" name="Footer Placeholder 4"/>
          <p:cNvSpPr txBox="1">
            <a:spLocks noGrp="1"/>
          </p:cNvSpPr>
          <p:nvPr/>
        </p:nvSpPr>
        <p:spPr bwMode="auto">
          <a:xfrm>
            <a:off x="3124200" y="6248400"/>
            <a:ext cx="2895600" cy="457200"/>
          </a:xfrm>
          <a:prstGeom prst="rect">
            <a:avLst/>
          </a:prstGeom>
          <a:noFill/>
          <a:ln>
            <a:miter lim="800000"/>
            <a:headEnd/>
            <a:tailEnd/>
          </a:ln>
          <a:effectLst>
            <a:outerShdw blurRad="50800" dist="25399" dir="2700000" algn="ctr" rotWithShape="0">
              <a:srgbClr val="FFFFFF">
                <a:alpha val="99962"/>
              </a:srgbClr>
            </a:outerShdw>
          </a:effectLst>
        </p:spPr>
        <p:txBody>
          <a:bodyPr>
            <a:prstTxWarp prst="textNoShape">
              <a:avLst/>
            </a:prstTxWarp>
          </a:bodyPr>
          <a:lstStyle/>
          <a:p>
            <a:pPr algn="ctr">
              <a:defRPr/>
            </a:pPr>
            <a:endParaRPr lang="en-US" sz="1400" b="0">
              <a:ea typeface="Osaka" charset="-128"/>
              <a:cs typeface="Osaka" charset="-128"/>
            </a:endParaRPr>
          </a:p>
        </p:txBody>
      </p:sp>
      <p:sp>
        <p:nvSpPr>
          <p:cNvPr id="120836" name="Rectangle 1026"/>
          <p:cNvSpPr>
            <a:spLocks noGrp="1" noChangeArrowheads="1"/>
          </p:cNvSpPr>
          <p:nvPr>
            <p:ph type="title" idx="4294967295"/>
          </p:nvPr>
        </p:nvSpPr>
        <p:spPr>
          <a:xfrm>
            <a:off x="228600" y="1143000"/>
            <a:ext cx="8610600" cy="1066800"/>
          </a:xfrm>
          <a:prstGeom prst="rect">
            <a:avLst/>
          </a:prstGeom>
        </p:spPr>
        <p:txBody>
          <a:bodyPr/>
          <a:lstStyle/>
          <a:p>
            <a:pPr eaLnBrk="1" hangingPunct="1"/>
            <a:r>
              <a:rPr lang="en-US" dirty="0" smtClean="0">
                <a:latin typeface="Century Gothic" charset="0"/>
              </a:rPr>
              <a:t>Best Possible</a:t>
            </a:r>
            <a:r>
              <a:rPr lang="en-US" dirty="0" smtClean="0">
                <a:latin typeface="Century Gothic" charset="0"/>
              </a:rPr>
              <a:t> SP…</a:t>
            </a:r>
            <a:endParaRPr lang="en-US" dirty="0" smtClean="0">
              <a:latin typeface="Century Gothic" charset="0"/>
            </a:endParaRPr>
          </a:p>
        </p:txBody>
      </p:sp>
      <p:sp>
        <p:nvSpPr>
          <p:cNvPr id="120837" name="Rectangle 1027"/>
          <p:cNvSpPr>
            <a:spLocks noGrp="1" noChangeArrowheads="1"/>
          </p:cNvSpPr>
          <p:nvPr>
            <p:ph type="body" idx="4294967295"/>
          </p:nvPr>
        </p:nvSpPr>
        <p:spPr>
          <a:xfrm>
            <a:off x="381000" y="2209800"/>
            <a:ext cx="8077200" cy="2971800"/>
          </a:xfrm>
        </p:spPr>
        <p:txBody>
          <a:bodyPr/>
          <a:lstStyle/>
          <a:p>
            <a:pPr eaLnBrk="1" hangingPunct="1"/>
            <a:r>
              <a:rPr lang="en-US" sz="2400" dirty="0" err="1" smtClean="0">
                <a:latin typeface="Century Gothic" charset="0"/>
              </a:rPr>
              <a:t>Visualise</a:t>
            </a:r>
            <a:r>
              <a:rPr lang="en-US" sz="2400" dirty="0" smtClean="0">
                <a:latin typeface="Century Gothic" charset="0"/>
              </a:rPr>
              <a:t> yourself at your best – professionally and personally</a:t>
            </a:r>
          </a:p>
          <a:p>
            <a:pPr eaLnBrk="1" hangingPunct="1"/>
            <a:r>
              <a:rPr lang="en-US" sz="2400" i="1" dirty="0" smtClean="0">
                <a:latin typeface="Century Gothic" charset="0"/>
              </a:rPr>
              <a:t>What strengths would you be leveraging?</a:t>
            </a:r>
          </a:p>
          <a:p>
            <a:pPr eaLnBrk="1" hangingPunct="1"/>
            <a:r>
              <a:rPr lang="en-US" sz="2400" i="1" dirty="0" smtClean="0">
                <a:latin typeface="Century Gothic" charset="0"/>
              </a:rPr>
              <a:t>How would you ideally be thinking, feeling and behaving?</a:t>
            </a:r>
          </a:p>
          <a:p>
            <a:pPr eaLnBrk="1" hangingPunct="1"/>
            <a:r>
              <a:rPr lang="en-US" sz="2400" i="1" dirty="0" smtClean="0">
                <a:latin typeface="Century Gothic" charset="0"/>
              </a:rPr>
              <a:t>How would others know you were at your best?</a:t>
            </a:r>
          </a:p>
          <a:p>
            <a:pPr eaLnBrk="1" hangingPunct="1"/>
            <a:r>
              <a:rPr lang="en-US" sz="2400" dirty="0" smtClean="0">
                <a:latin typeface="Century Gothic" charset="0"/>
              </a:rPr>
              <a:t>Take 10 minutes to write this now….</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Date Placeholder 3"/>
          <p:cNvSpPr txBox="1">
            <a:spLocks noGrp="1"/>
          </p:cNvSpPr>
          <p:nvPr/>
        </p:nvSpPr>
        <p:spPr bwMode="auto">
          <a:xfrm>
            <a:off x="685800" y="6248400"/>
            <a:ext cx="1905000" cy="457200"/>
          </a:xfrm>
          <a:prstGeom prst="rect">
            <a:avLst/>
          </a:prstGeom>
          <a:noFill/>
          <a:ln>
            <a:miter lim="800000"/>
            <a:headEnd/>
            <a:tailEnd/>
          </a:ln>
          <a:effectLst>
            <a:outerShdw blurRad="50800" dist="25399" dir="2700000" algn="ctr" rotWithShape="0">
              <a:srgbClr val="FFFFFF">
                <a:alpha val="99962"/>
              </a:srgbClr>
            </a:outerShdw>
          </a:effectLst>
        </p:spPr>
        <p:txBody>
          <a:bodyPr>
            <a:prstTxWarp prst="textNoShape">
              <a:avLst/>
            </a:prstTxWarp>
          </a:bodyPr>
          <a:lstStyle/>
          <a:p>
            <a:pPr>
              <a:defRPr/>
            </a:pPr>
            <a:endParaRPr lang="en-US" sz="1400" b="0">
              <a:ea typeface="Osaka" charset="-128"/>
              <a:cs typeface="Osaka" charset="-128"/>
            </a:endParaRPr>
          </a:p>
        </p:txBody>
      </p:sp>
      <p:sp>
        <p:nvSpPr>
          <p:cNvPr id="5" name="Footer Placeholder 4"/>
          <p:cNvSpPr txBox="1">
            <a:spLocks noGrp="1"/>
          </p:cNvSpPr>
          <p:nvPr/>
        </p:nvSpPr>
        <p:spPr bwMode="auto">
          <a:xfrm>
            <a:off x="3124200" y="6248400"/>
            <a:ext cx="2895600" cy="457200"/>
          </a:xfrm>
          <a:prstGeom prst="rect">
            <a:avLst/>
          </a:prstGeom>
          <a:noFill/>
          <a:ln>
            <a:miter lim="800000"/>
            <a:headEnd/>
            <a:tailEnd/>
          </a:ln>
          <a:effectLst>
            <a:outerShdw blurRad="50800" dist="25399" dir="2700000" algn="ctr" rotWithShape="0">
              <a:srgbClr val="FFFFFF">
                <a:alpha val="99962"/>
              </a:srgbClr>
            </a:outerShdw>
          </a:effectLst>
        </p:spPr>
        <p:txBody>
          <a:bodyPr>
            <a:prstTxWarp prst="textNoShape">
              <a:avLst/>
            </a:prstTxWarp>
          </a:bodyPr>
          <a:lstStyle/>
          <a:p>
            <a:pPr algn="ctr">
              <a:defRPr/>
            </a:pPr>
            <a:endParaRPr lang="en-US" sz="1400" b="0">
              <a:ea typeface="Osaka" charset="-128"/>
              <a:cs typeface="Osaka" charset="-128"/>
            </a:endParaRPr>
          </a:p>
        </p:txBody>
      </p:sp>
      <p:sp>
        <p:nvSpPr>
          <p:cNvPr id="122884" name="Rectangle 1026"/>
          <p:cNvSpPr>
            <a:spLocks noGrp="1" noChangeArrowheads="1"/>
          </p:cNvSpPr>
          <p:nvPr>
            <p:ph type="title" idx="4294967295"/>
          </p:nvPr>
        </p:nvSpPr>
        <p:spPr>
          <a:xfrm>
            <a:off x="152400" y="1143000"/>
            <a:ext cx="8610600" cy="1066800"/>
          </a:xfrm>
          <a:prstGeom prst="rect">
            <a:avLst/>
          </a:prstGeom>
        </p:spPr>
        <p:txBody>
          <a:bodyPr/>
          <a:lstStyle/>
          <a:p>
            <a:pPr eaLnBrk="1" hangingPunct="1"/>
            <a:r>
              <a:rPr lang="en-US" dirty="0" smtClean="0">
                <a:latin typeface="Century Gothic" charset="0"/>
              </a:rPr>
              <a:t>Beyond Today</a:t>
            </a:r>
            <a:br>
              <a:rPr lang="en-US" dirty="0" smtClean="0">
                <a:latin typeface="Century Gothic" charset="0"/>
              </a:rPr>
            </a:br>
            <a:r>
              <a:rPr lang="en-US" dirty="0" smtClean="0">
                <a:latin typeface="Century Gothic" charset="0"/>
              </a:rPr>
              <a:t>Homework Tasks…</a:t>
            </a:r>
          </a:p>
        </p:txBody>
      </p:sp>
      <p:sp>
        <p:nvSpPr>
          <p:cNvPr id="122885" name="Rectangle 1027"/>
          <p:cNvSpPr>
            <a:spLocks noGrp="1" noChangeArrowheads="1"/>
          </p:cNvSpPr>
          <p:nvPr>
            <p:ph type="body" idx="4294967295"/>
          </p:nvPr>
        </p:nvSpPr>
        <p:spPr>
          <a:xfrm>
            <a:off x="152400" y="2743200"/>
            <a:ext cx="8534400" cy="2971800"/>
          </a:xfrm>
        </p:spPr>
        <p:txBody>
          <a:bodyPr>
            <a:noAutofit/>
          </a:bodyPr>
          <a:lstStyle/>
          <a:p>
            <a:pPr>
              <a:spcAft>
                <a:spcPts val="600"/>
              </a:spcAft>
            </a:pPr>
            <a:r>
              <a:rPr lang="en-AU" sz="2400" dirty="0" smtClean="0">
                <a:latin typeface="Century Gothic" charset="0"/>
                <a:ea typeface="Century Gothic" charset="0"/>
                <a:cs typeface="Century Gothic" charset="0"/>
              </a:rPr>
              <a:t>Focus on </a:t>
            </a:r>
            <a:r>
              <a:rPr lang="en-AU" sz="2400" b="1" i="1" dirty="0" smtClean="0">
                <a:latin typeface="Century Gothic" charset="0"/>
                <a:ea typeface="Century Gothic" charset="0"/>
                <a:cs typeface="Century Gothic" charset="0"/>
              </a:rPr>
              <a:t>WWW</a:t>
            </a:r>
            <a:r>
              <a:rPr lang="en-AU" sz="2400" dirty="0" smtClean="0">
                <a:latin typeface="Century Gothic" charset="0"/>
                <a:ea typeface="Century Gothic" charset="0"/>
                <a:cs typeface="Century Gothic" charset="0"/>
              </a:rPr>
              <a:t>:  Reflect daily on what you’re doing well and what you want to continue to work on changing/developing?</a:t>
            </a:r>
          </a:p>
          <a:p>
            <a:pPr>
              <a:spcAft>
                <a:spcPts val="600"/>
              </a:spcAft>
            </a:pPr>
            <a:r>
              <a:rPr lang="en-US" sz="2400" dirty="0" smtClean="0">
                <a:cs typeface="Century Gothic"/>
              </a:rPr>
              <a:t>Complete the </a:t>
            </a:r>
            <a:r>
              <a:rPr lang="en-US" sz="2400" b="1" i="1" dirty="0" smtClean="0">
                <a:cs typeface="Century Gothic"/>
              </a:rPr>
              <a:t>VIA</a:t>
            </a:r>
            <a:r>
              <a:rPr lang="en-US" sz="2400" dirty="0" smtClean="0">
                <a:cs typeface="Century Gothic"/>
              </a:rPr>
              <a:t> or </a:t>
            </a:r>
            <a:r>
              <a:rPr lang="en-US" sz="2400" b="1" i="1" dirty="0" smtClean="0">
                <a:cs typeface="Century Gothic"/>
              </a:rPr>
              <a:t>Realise2 Assessments </a:t>
            </a:r>
            <a:r>
              <a:rPr lang="en-US" sz="2400" dirty="0" smtClean="0">
                <a:cs typeface="Century Gothic"/>
              </a:rPr>
              <a:t>(self and your team)</a:t>
            </a:r>
          </a:p>
          <a:p>
            <a:pPr>
              <a:spcAft>
                <a:spcPts val="600"/>
              </a:spcAft>
            </a:pPr>
            <a:r>
              <a:rPr lang="en-US" sz="2400" dirty="0" smtClean="0">
                <a:cs typeface="Century Gothic"/>
              </a:rPr>
              <a:t>Conduct a </a:t>
            </a:r>
            <a:r>
              <a:rPr lang="en-US" sz="2400" b="1" i="1" dirty="0" smtClean="0">
                <a:cs typeface="Century Gothic"/>
              </a:rPr>
              <a:t>mini AI Summit </a:t>
            </a:r>
            <a:r>
              <a:rPr lang="en-US" sz="2400" dirty="0" smtClean="0">
                <a:cs typeface="Century Gothic"/>
              </a:rPr>
              <a:t>for your team – make time for this!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Date Placeholder 3"/>
          <p:cNvSpPr txBox="1">
            <a:spLocks noGrp="1"/>
          </p:cNvSpPr>
          <p:nvPr/>
        </p:nvSpPr>
        <p:spPr bwMode="auto">
          <a:xfrm>
            <a:off x="685800" y="6248400"/>
            <a:ext cx="1905000" cy="457200"/>
          </a:xfrm>
          <a:prstGeom prst="rect">
            <a:avLst/>
          </a:prstGeom>
          <a:noFill/>
          <a:ln>
            <a:miter lim="800000"/>
            <a:headEnd/>
            <a:tailEnd/>
          </a:ln>
          <a:effectLst>
            <a:outerShdw blurRad="50800" dist="25399" dir="2700000" algn="ctr" rotWithShape="0">
              <a:srgbClr val="FFFFFF">
                <a:alpha val="99962"/>
              </a:srgbClr>
            </a:outerShdw>
          </a:effectLst>
        </p:spPr>
        <p:txBody>
          <a:bodyPr>
            <a:prstTxWarp prst="textNoShape">
              <a:avLst/>
            </a:prstTxWarp>
          </a:bodyPr>
          <a:lstStyle/>
          <a:p>
            <a:pPr>
              <a:defRPr/>
            </a:pPr>
            <a:endParaRPr lang="en-US" sz="1400" b="0">
              <a:ea typeface="Osaka" charset="-128"/>
              <a:cs typeface="Osaka" charset="-128"/>
            </a:endParaRPr>
          </a:p>
        </p:txBody>
      </p:sp>
      <p:sp>
        <p:nvSpPr>
          <p:cNvPr id="5" name="Footer Placeholder 4"/>
          <p:cNvSpPr txBox="1">
            <a:spLocks noGrp="1"/>
          </p:cNvSpPr>
          <p:nvPr/>
        </p:nvSpPr>
        <p:spPr bwMode="auto">
          <a:xfrm>
            <a:off x="3124200" y="6248400"/>
            <a:ext cx="2895600" cy="457200"/>
          </a:xfrm>
          <a:prstGeom prst="rect">
            <a:avLst/>
          </a:prstGeom>
          <a:noFill/>
          <a:ln>
            <a:miter lim="800000"/>
            <a:headEnd/>
            <a:tailEnd/>
          </a:ln>
          <a:effectLst>
            <a:outerShdw blurRad="50800" dist="25399" dir="2700000" algn="ctr" rotWithShape="0">
              <a:srgbClr val="FFFFFF">
                <a:alpha val="99962"/>
              </a:srgbClr>
            </a:outerShdw>
          </a:effectLst>
        </p:spPr>
        <p:txBody>
          <a:bodyPr>
            <a:prstTxWarp prst="textNoShape">
              <a:avLst/>
            </a:prstTxWarp>
          </a:bodyPr>
          <a:lstStyle/>
          <a:p>
            <a:pPr algn="ctr">
              <a:defRPr/>
            </a:pPr>
            <a:endParaRPr lang="en-US" sz="1400" b="0">
              <a:ea typeface="Osaka" charset="-128"/>
              <a:cs typeface="Osaka" charset="-128"/>
            </a:endParaRPr>
          </a:p>
        </p:txBody>
      </p:sp>
      <p:sp>
        <p:nvSpPr>
          <p:cNvPr id="122884" name="Rectangle 1026"/>
          <p:cNvSpPr>
            <a:spLocks noGrp="1" noChangeArrowheads="1"/>
          </p:cNvSpPr>
          <p:nvPr>
            <p:ph type="title" idx="4294967295"/>
          </p:nvPr>
        </p:nvSpPr>
        <p:spPr>
          <a:xfrm>
            <a:off x="152400" y="1143000"/>
            <a:ext cx="8610600" cy="1066800"/>
          </a:xfrm>
          <a:prstGeom prst="rect">
            <a:avLst/>
          </a:prstGeom>
        </p:spPr>
        <p:txBody>
          <a:bodyPr/>
          <a:lstStyle/>
          <a:p>
            <a:pPr eaLnBrk="1" hangingPunct="1"/>
            <a:r>
              <a:rPr lang="en-US" dirty="0" smtClean="0">
                <a:latin typeface="Century Gothic" charset="0"/>
              </a:rPr>
              <a:t>Beyond Today</a:t>
            </a:r>
            <a:br>
              <a:rPr lang="en-US" dirty="0" smtClean="0">
                <a:latin typeface="Century Gothic" charset="0"/>
              </a:rPr>
            </a:br>
            <a:r>
              <a:rPr lang="en-US" dirty="0" smtClean="0">
                <a:latin typeface="Century Gothic" charset="0"/>
              </a:rPr>
              <a:t>Homework Tasks…</a:t>
            </a:r>
          </a:p>
        </p:txBody>
      </p:sp>
      <p:sp>
        <p:nvSpPr>
          <p:cNvPr id="122885" name="Rectangle 1027"/>
          <p:cNvSpPr>
            <a:spLocks noGrp="1" noChangeArrowheads="1"/>
          </p:cNvSpPr>
          <p:nvPr>
            <p:ph type="body" idx="4294967295"/>
          </p:nvPr>
        </p:nvSpPr>
        <p:spPr>
          <a:xfrm>
            <a:off x="152400" y="2743200"/>
            <a:ext cx="8534400" cy="2971800"/>
          </a:xfrm>
        </p:spPr>
        <p:txBody>
          <a:bodyPr>
            <a:noAutofit/>
          </a:bodyPr>
          <a:lstStyle/>
          <a:p>
            <a:pPr>
              <a:spcAft>
                <a:spcPts val="600"/>
              </a:spcAft>
            </a:pPr>
            <a:r>
              <a:rPr lang="en-US" sz="2400" dirty="0" smtClean="0">
                <a:cs typeface="Century Gothic"/>
              </a:rPr>
              <a:t>What 1 or 2 </a:t>
            </a:r>
            <a:r>
              <a:rPr lang="en-US" sz="2400" b="1" i="1" dirty="0" smtClean="0">
                <a:cs typeface="Century Gothic"/>
              </a:rPr>
              <a:t>actions</a:t>
            </a:r>
            <a:r>
              <a:rPr lang="en-US" sz="2400" dirty="0" smtClean="0">
                <a:cs typeface="Century Gothic"/>
              </a:rPr>
              <a:t> can I take this week that will</a:t>
            </a:r>
            <a:r>
              <a:rPr lang="en-US" sz="2400" dirty="0" smtClean="0">
                <a:cs typeface="Century Gothic"/>
              </a:rPr>
              <a:t> move me closer to my dreams? For myself and for my school?</a:t>
            </a:r>
            <a:endParaRPr lang="en-US" sz="2400" dirty="0" smtClean="0">
              <a:latin typeface="Century Gothic" charset="0"/>
              <a:ea typeface="Century Gothic" charset="0"/>
              <a:cs typeface="Century Gothic" charset="0"/>
            </a:endParaRPr>
          </a:p>
          <a:p>
            <a:pPr>
              <a:spcAft>
                <a:spcPts val="600"/>
              </a:spcAft>
            </a:pPr>
            <a:r>
              <a:rPr lang="en-AU" sz="2400" dirty="0" smtClean="0">
                <a:latin typeface="Century Gothic" charset="0"/>
                <a:ea typeface="Century Gothic" charset="0"/>
                <a:cs typeface="Century Gothic" charset="0"/>
              </a:rPr>
              <a:t>Set up a buddy system with another</a:t>
            </a:r>
            <a:r>
              <a:rPr lang="en-AU" sz="2400" dirty="0" smtClean="0">
                <a:latin typeface="Century Gothic" charset="0"/>
                <a:ea typeface="Century Gothic" charset="0"/>
                <a:cs typeface="Century Gothic" charset="0"/>
              </a:rPr>
              <a:t> SP?</a:t>
            </a:r>
          </a:p>
          <a:p>
            <a:pPr>
              <a:spcAft>
                <a:spcPts val="600"/>
              </a:spcAft>
            </a:pPr>
            <a:r>
              <a:rPr lang="en-AU" sz="2400" dirty="0" smtClean="0">
                <a:latin typeface="Century Gothic" charset="0"/>
                <a:ea typeface="Century Gothic" charset="0"/>
                <a:cs typeface="Century Gothic" charset="0"/>
              </a:rPr>
              <a:t>Monitor your SMART Goals!</a:t>
            </a:r>
          </a:p>
          <a:p>
            <a:pPr>
              <a:spcAft>
                <a:spcPts val="600"/>
              </a:spcAft>
            </a:pPr>
            <a:r>
              <a:rPr lang="en-AU" sz="2400" b="1" i="1" dirty="0" smtClean="0">
                <a:latin typeface="Century Gothic" charset="0"/>
                <a:ea typeface="Century Gothic" charset="0"/>
                <a:cs typeface="Century Gothic" charset="0"/>
              </a:rPr>
              <a:t>Celebrate success!</a:t>
            </a:r>
            <a:endParaRPr lang="en-US" sz="2400" b="1" i="1" dirty="0" smtClean="0">
              <a:latin typeface="Century Gothic" charset="0"/>
              <a:ea typeface="Century Gothic" charset="0"/>
              <a:cs typeface="Century Gothic"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Rectangle 2"/>
          <p:cNvSpPr>
            <a:spLocks noGrp="1" noChangeArrowheads="1"/>
          </p:cNvSpPr>
          <p:nvPr>
            <p:ph type="title"/>
          </p:nvPr>
        </p:nvSpPr>
        <p:spPr>
          <a:xfrm>
            <a:off x="457200" y="1249363"/>
            <a:ext cx="7848600" cy="1036638"/>
          </a:xfrm>
        </p:spPr>
        <p:txBody>
          <a:bodyPr/>
          <a:lstStyle/>
          <a:p>
            <a:pPr algn="l"/>
            <a:r>
              <a:rPr lang="en-US" dirty="0" smtClean="0"/>
              <a:t>Questions?  Key </a:t>
            </a:r>
            <a:r>
              <a:rPr lang="en-US" dirty="0" err="1" smtClean="0"/>
              <a:t>Learnings</a:t>
            </a:r>
            <a:r>
              <a:rPr lang="en-US" dirty="0" smtClean="0"/>
              <a:t>?</a:t>
            </a:r>
            <a:br>
              <a:rPr lang="en-US" dirty="0" smtClean="0"/>
            </a:br>
            <a:endParaRPr lang="en-US" dirty="0"/>
          </a:p>
        </p:txBody>
      </p:sp>
      <p:pic>
        <p:nvPicPr>
          <p:cNvPr id="4" name="Picture 3" descr="QuestionMark.jpg"/>
          <p:cNvPicPr>
            <a:picLocks noChangeAspect="1"/>
          </p:cNvPicPr>
          <p:nvPr/>
        </p:nvPicPr>
        <p:blipFill>
          <a:blip r:embed="rId3"/>
          <a:stretch>
            <a:fillRect/>
          </a:stretch>
        </p:blipFill>
        <p:spPr>
          <a:xfrm>
            <a:off x="3387089" y="2895600"/>
            <a:ext cx="3172501" cy="31623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A Positive Revolution</a:t>
            </a:r>
            <a:endParaRPr lang="en-US" sz="3900" dirty="0">
              <a:solidFill>
                <a:srgbClr val="000000"/>
              </a:solidFill>
              <a:latin typeface="Century Gothic"/>
              <a:cs typeface="Century Gothic"/>
            </a:endParaRPr>
          </a:p>
        </p:txBody>
      </p:sp>
      <p:pic>
        <p:nvPicPr>
          <p:cNvPr id="4" name="Inspirational Speak Dr. David Cooperrider.mp4">
            <a:hlinkClick r:id="" action="ppaction://media"/>
          </p:cNvPr>
          <p:cNvPicPr/>
          <p:nvPr>
            <a:videoFile r:link="rId1"/>
          </p:nvPr>
        </p:nvPicPr>
        <p:blipFill>
          <a:blip r:embed="rId3"/>
          <a:stretch>
            <a:fillRect/>
          </a:stretch>
        </p:blipFill>
        <p:spPr>
          <a:xfrm>
            <a:off x="1600200" y="203734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nvSpPr>
        <p:spPr bwMode="auto">
          <a:xfrm>
            <a:off x="304800" y="1217568"/>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err="1" smtClean="0">
                <a:solidFill>
                  <a:srgbClr val="000000"/>
                </a:solidFill>
                <a:latin typeface="Century Gothic"/>
                <a:cs typeface="Century Gothic"/>
              </a:rPr>
              <a:t>Halleluljah</a:t>
            </a:r>
            <a:r>
              <a:rPr lang="en-US" sz="3900" smtClean="0">
                <a:solidFill>
                  <a:srgbClr val="000000"/>
                </a:solidFill>
                <a:latin typeface="Century Gothic"/>
                <a:cs typeface="Century Gothic"/>
              </a:rPr>
              <a:t> Video</a:t>
            </a:r>
            <a:endParaRPr lang="en-US" sz="3900" dirty="0">
              <a:solidFill>
                <a:srgbClr val="000000"/>
              </a:solidFill>
              <a:latin typeface="Century Gothic"/>
              <a:cs typeface="Century Gothic"/>
            </a:endParaRPr>
          </a:p>
        </p:txBody>
      </p:sp>
      <p:pic>
        <p:nvPicPr>
          <p:cNvPr id="4" name="Sound of Music | Central Station Antwerp (Belgium).mp4">
            <a:hlinkClick r:id="" action="ppaction://media"/>
          </p:cNvPr>
          <p:cNvPicPr/>
          <p:nvPr>
            <a:videoFile r:link="rId1"/>
          </p:nvPr>
        </p:nvPicPr>
        <p:blipFill>
          <a:blip r:embed="rId4"/>
          <a:stretch>
            <a:fillRect/>
          </a:stretch>
        </p:blipFill>
        <p:spPr>
          <a:xfrm>
            <a:off x="990600" y="2362200"/>
            <a:ext cx="6733757" cy="378773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7" name="Rectangle 3"/>
          <p:cNvSpPr>
            <a:spLocks noChangeArrowheads="1"/>
          </p:cNvSpPr>
          <p:nvPr/>
        </p:nvSpPr>
        <p:spPr bwMode="auto">
          <a:xfrm>
            <a:off x="1162050" y="2073275"/>
            <a:ext cx="7377113" cy="3730625"/>
          </a:xfrm>
          <a:prstGeom prst="rect">
            <a:avLst/>
          </a:prstGeom>
          <a:noFill/>
          <a:ln w="9525">
            <a:noFill/>
            <a:miter lim="800000"/>
            <a:headEnd/>
            <a:tailEnd/>
          </a:ln>
        </p:spPr>
        <p:txBody>
          <a:bodyPr lIns="80165" tIns="40083" rIns="80165" bIns="40083">
            <a:prstTxWarp prst="textNoShape">
              <a:avLst/>
            </a:prstTxWarp>
          </a:bodyPr>
          <a:lstStyle/>
          <a:p>
            <a:pPr eaLnBrk="1" hangingPunct="1">
              <a:spcBef>
                <a:spcPct val="20000"/>
              </a:spcBef>
            </a:pPr>
            <a:endParaRPr lang="en-US" sz="2800" b="0"/>
          </a:p>
        </p:txBody>
      </p:sp>
      <p:sp>
        <p:nvSpPr>
          <p:cNvPr id="5" name="TextBox 4"/>
          <p:cNvSpPr txBox="1"/>
          <p:nvPr/>
        </p:nvSpPr>
        <p:spPr>
          <a:xfrm>
            <a:off x="990600" y="1905000"/>
            <a:ext cx="7315200" cy="3970318"/>
          </a:xfrm>
          <a:prstGeom prst="rect">
            <a:avLst/>
          </a:prstGeom>
          <a:noFill/>
        </p:spPr>
        <p:txBody>
          <a:bodyPr wrap="square" rtlCol="0">
            <a:spAutoFit/>
          </a:bodyPr>
          <a:lstStyle/>
          <a:p>
            <a:pPr algn="ctr"/>
            <a:r>
              <a:rPr lang="en-US" sz="2400" dirty="0" smtClean="0">
                <a:latin typeface="Century Gothic"/>
                <a:cs typeface="Century Gothic"/>
              </a:rPr>
              <a:t>All </a:t>
            </a:r>
            <a:r>
              <a:rPr lang="en-US" sz="2400" i="1" dirty="0" smtClean="0">
                <a:latin typeface="Century Gothic"/>
                <a:cs typeface="Century Gothic"/>
              </a:rPr>
              <a:t>of the greatest and most important problems of life are fundamentally insolvable. They can never be solved, but only outgrown.  Some higher or wider interest appeared on the horizon and through this broadening of outlook the insolvable problem lost its urgency. It was not solved logically in its own terms but faded when confronted with a new and stronger life urge.</a:t>
            </a:r>
          </a:p>
          <a:p>
            <a:pPr algn="ctr"/>
            <a:endParaRPr lang="en-US" sz="2000" i="1" dirty="0" smtClean="0">
              <a:latin typeface="Century Gothic"/>
              <a:cs typeface="Century Gothic"/>
            </a:endParaRPr>
          </a:p>
          <a:p>
            <a:pPr algn="ctr"/>
            <a:endParaRPr lang="en-US" sz="2000" i="1" dirty="0" smtClean="0">
              <a:latin typeface="Century Gothic"/>
              <a:cs typeface="Century Gothic"/>
            </a:endParaRPr>
          </a:p>
          <a:p>
            <a:pPr algn="ctr"/>
            <a:r>
              <a:rPr lang="en-US" sz="2000" b="1" i="1" dirty="0" smtClean="0">
                <a:latin typeface="Century Gothic"/>
                <a:cs typeface="Century Gothic"/>
              </a:rPr>
              <a:t>Carl Jung</a:t>
            </a:r>
            <a:endParaRPr lang="en-US" sz="2000" b="1" dirty="0">
              <a:latin typeface="Century Gothic"/>
              <a:cs typeface="Century Gothic"/>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2"/>
          <p:cNvSpPr>
            <a:spLocks noGrp="1" noChangeArrowheads="1"/>
          </p:cNvSpPr>
          <p:nvPr>
            <p:ph type="title" idx="4294967295"/>
          </p:nvPr>
        </p:nvSpPr>
        <p:spPr>
          <a:xfrm>
            <a:off x="457200" y="1143000"/>
            <a:ext cx="7772400" cy="1143000"/>
          </a:xfrm>
          <a:prstGeom prst="rect">
            <a:avLst/>
          </a:prstGeom>
        </p:spPr>
        <p:txBody>
          <a:bodyPr/>
          <a:lstStyle/>
          <a:p>
            <a:pPr eaLnBrk="1" hangingPunct="1"/>
            <a:r>
              <a:rPr lang="en-US" dirty="0">
                <a:latin typeface="Century Gothic" charset="0"/>
              </a:rPr>
              <a:t>Thank You</a:t>
            </a:r>
            <a:br>
              <a:rPr lang="en-US" dirty="0">
                <a:latin typeface="Century Gothic" charset="0"/>
              </a:rPr>
            </a:br>
            <a:r>
              <a:rPr lang="en-US" dirty="0">
                <a:latin typeface="Century Gothic" charset="0"/>
              </a:rPr>
              <a:t>&amp;</a:t>
            </a:r>
            <a:r>
              <a:rPr lang="en-US" dirty="0" smtClean="0">
                <a:latin typeface="Century Gothic" charset="0"/>
              </a:rPr>
              <a:t> see </a:t>
            </a:r>
            <a:r>
              <a:rPr lang="en-US" dirty="0">
                <a:latin typeface="Century Gothic" charset="0"/>
              </a:rPr>
              <a:t>you soon!</a:t>
            </a:r>
          </a:p>
        </p:txBody>
      </p:sp>
      <p:sp>
        <p:nvSpPr>
          <p:cNvPr id="137219" name="Rectangle 5"/>
          <p:cNvSpPr>
            <a:spLocks noChangeArrowheads="1"/>
          </p:cNvSpPr>
          <p:nvPr/>
        </p:nvSpPr>
        <p:spPr bwMode="auto">
          <a:xfrm>
            <a:off x="457200" y="5971603"/>
            <a:ext cx="8305800" cy="886397"/>
          </a:xfrm>
          <a:prstGeom prst="rect">
            <a:avLst/>
          </a:prstGeom>
          <a:noFill/>
          <a:ln w="9525">
            <a:noFill/>
            <a:miter lim="800000"/>
            <a:headEnd/>
            <a:tailEnd/>
          </a:ln>
        </p:spPr>
        <p:txBody>
          <a:bodyPr>
            <a:prstTxWarp prst="textNoShape">
              <a:avLst/>
            </a:prstTxWarp>
            <a:spAutoFit/>
          </a:bodyPr>
          <a:lstStyle/>
          <a:p>
            <a:pPr algn="ctr" eaLnBrk="1" hangingPunct="1">
              <a:spcBef>
                <a:spcPct val="20000"/>
              </a:spcBef>
              <a:buFont typeface="Arial" charset="0"/>
              <a:buNone/>
            </a:pPr>
            <a:r>
              <a:rPr lang="en-US" b="0" dirty="0" err="1">
                <a:latin typeface="Century Gothic"/>
                <a:ea typeface="Osaka" charset="-128"/>
                <a:cs typeface="Century Gothic"/>
              </a:rPr>
              <a:t>e</a:t>
            </a:r>
            <a:r>
              <a:rPr lang="en-US" b="0" dirty="0">
                <a:latin typeface="Century Gothic"/>
                <a:ea typeface="Osaka" charset="-128"/>
                <a:cs typeface="Century Gothic"/>
              </a:rPr>
              <a:t>: </a:t>
            </a:r>
            <a:r>
              <a:rPr lang="en-US" b="0" dirty="0" err="1">
                <a:latin typeface="Century Gothic"/>
                <a:ea typeface="Osaka" charset="-128"/>
                <a:cs typeface="Century Gothic"/>
              </a:rPr>
              <a:t>info@positivepsychologyinstitute.com</a:t>
            </a:r>
            <a:endParaRPr lang="en-US" b="0" dirty="0">
              <a:latin typeface="Century Gothic"/>
              <a:ea typeface="Osaka" charset="-128"/>
              <a:cs typeface="Century Gothic"/>
            </a:endParaRPr>
          </a:p>
          <a:p>
            <a:pPr eaLnBrk="1" hangingPunct="1">
              <a:spcBef>
                <a:spcPct val="20000"/>
              </a:spcBef>
            </a:pPr>
            <a:endParaRPr lang="en-US" sz="2800" b="0" dirty="0">
              <a:ea typeface="Osaka" charset="-128"/>
              <a:cs typeface="Osaka" charset="-128"/>
            </a:endParaRPr>
          </a:p>
        </p:txBody>
      </p:sp>
      <p:pic>
        <p:nvPicPr>
          <p:cNvPr id="137220" name="Picture 4" descr="Gratitude.jpg"/>
          <p:cNvPicPr>
            <a:picLocks noChangeAspect="1"/>
          </p:cNvPicPr>
          <p:nvPr/>
        </p:nvPicPr>
        <p:blipFill>
          <a:blip r:embed="rId4"/>
          <a:srcRect/>
          <a:stretch>
            <a:fillRect/>
          </a:stretch>
        </p:blipFill>
        <p:spPr bwMode="auto">
          <a:xfrm>
            <a:off x="2743200" y="2838450"/>
            <a:ext cx="3835400" cy="2876550"/>
          </a:xfrm>
          <a:prstGeom prst="rect">
            <a:avLst/>
          </a:prstGeom>
          <a:noFill/>
          <a:ln w="9525">
            <a:noFill/>
            <a:miter lim="800000"/>
            <a:headEnd/>
            <a:tailEnd/>
          </a:ln>
        </p:spPr>
      </p:pic>
      <p:pic>
        <p:nvPicPr>
          <p:cNvPr id="5" name="17 Accentuate The Positive.mp3">
            <a:hlinkClick r:id="" action="ppaction://media"/>
          </p:cNvPr>
          <p:cNvPicPr>
            <a:picLocks noRot="1" noChangeAspect="1"/>
          </p:cNvPicPr>
          <p:nvPr>
            <a:audioFile r:link="rId1"/>
          </p:nvPr>
        </p:nvPicPr>
        <p:blipFill>
          <a:blip r:embed="rId5"/>
          <a:stretch>
            <a:fillRect/>
          </a:stretch>
        </p:blipFill>
        <p:spPr>
          <a:xfrm>
            <a:off x="7239000" y="1371600"/>
            <a:ext cx="282575" cy="28257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4477"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5"/>
          <p:cNvSpPr>
            <a:spLocks noGrp="1" noChangeArrowheads="1"/>
          </p:cNvSpPr>
          <p:nvPr/>
        </p:nvSpPr>
        <p:spPr bwMode="auto">
          <a:xfrm>
            <a:off x="609600" y="1143000"/>
            <a:ext cx="7951788" cy="898525"/>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4400" dirty="0" smtClean="0">
                <a:latin typeface="Century Gothic"/>
                <a:cs typeface="Century Gothic"/>
              </a:rPr>
              <a:t>Welcome…</a:t>
            </a:r>
            <a:endParaRPr lang="en-US" sz="4400" dirty="0">
              <a:latin typeface="Century Gothic"/>
              <a:cs typeface="Century Gothic"/>
            </a:endParaRPr>
          </a:p>
        </p:txBody>
      </p:sp>
      <p:sp>
        <p:nvSpPr>
          <p:cNvPr id="33795" name="TextBox 4"/>
          <p:cNvSpPr txBox="1">
            <a:spLocks noChangeArrowheads="1"/>
          </p:cNvSpPr>
          <p:nvPr/>
        </p:nvSpPr>
        <p:spPr bwMode="auto">
          <a:xfrm>
            <a:off x="407988" y="2209800"/>
            <a:ext cx="8153400" cy="3693319"/>
          </a:xfrm>
          <a:prstGeom prst="rect">
            <a:avLst/>
          </a:prstGeom>
          <a:noFill/>
          <a:ln w="9525">
            <a:noFill/>
            <a:miter lim="800000"/>
            <a:headEnd/>
            <a:tailEnd/>
          </a:ln>
        </p:spPr>
        <p:txBody>
          <a:bodyPr>
            <a:prstTxWarp prst="textNoShape">
              <a:avLst/>
            </a:prstTxWarp>
            <a:spAutoFit/>
          </a:bodyPr>
          <a:lstStyle/>
          <a:p>
            <a:pPr marL="342900" indent="-342900"/>
            <a:r>
              <a:rPr lang="en-US" sz="2400" b="1" i="1" dirty="0" smtClean="0">
                <a:latin typeface="Century Gothic"/>
                <a:cs typeface="Century Gothic"/>
              </a:rPr>
              <a:t>Take a turn to…</a:t>
            </a:r>
          </a:p>
          <a:p>
            <a:pPr marL="342900" indent="-342900"/>
            <a:endParaRPr lang="en-US" sz="2400" dirty="0" smtClean="0">
              <a:latin typeface="Century Gothic"/>
              <a:cs typeface="Century Gothic"/>
            </a:endParaRPr>
          </a:p>
          <a:p>
            <a:pPr marL="342900" indent="-342900">
              <a:buFont typeface="+mj-lt"/>
              <a:buAutoNum type="arabicPeriod"/>
            </a:pPr>
            <a:r>
              <a:rPr lang="en-US" sz="2400" dirty="0" smtClean="0">
                <a:latin typeface="Century Gothic"/>
                <a:cs typeface="Century Gothic"/>
              </a:rPr>
              <a:t>Introduce yourself to</a:t>
            </a:r>
            <a:r>
              <a:rPr lang="en-US" sz="2400" dirty="0" smtClean="0">
                <a:latin typeface="Century Gothic"/>
                <a:cs typeface="Century Gothic"/>
              </a:rPr>
              <a:t> your group </a:t>
            </a:r>
            <a:r>
              <a:rPr lang="en-US" sz="2400" dirty="0" err="1" smtClean="0">
                <a:latin typeface="Century Gothic"/>
                <a:cs typeface="Century Gothic"/>
              </a:rPr>
              <a:t>ie</a:t>
            </a:r>
            <a:r>
              <a:rPr lang="en-US" sz="2400" dirty="0" smtClean="0">
                <a:latin typeface="Century Gothic"/>
                <a:cs typeface="Century Gothic"/>
              </a:rPr>
              <a:t> name, where you work and why you’re at this workshop?</a:t>
            </a:r>
          </a:p>
          <a:p>
            <a:pPr marL="342900" indent="-342900">
              <a:buFont typeface="+mj-lt"/>
              <a:buAutoNum type="arabicPeriod"/>
            </a:pPr>
            <a:endParaRPr lang="en-US" sz="2400" dirty="0" smtClean="0">
              <a:latin typeface="Century Gothic"/>
              <a:cs typeface="Century Gothic"/>
            </a:endParaRPr>
          </a:p>
          <a:p>
            <a:pPr marL="342900" indent="-342900">
              <a:buFont typeface="+mj-lt"/>
              <a:buAutoNum type="arabicPeriod"/>
            </a:pPr>
            <a:r>
              <a:rPr lang="en-US" sz="2400" dirty="0" smtClean="0">
                <a:latin typeface="Century Gothic"/>
                <a:cs typeface="Century Gothic"/>
              </a:rPr>
              <a:t>Identify something that is going well for you?</a:t>
            </a:r>
          </a:p>
          <a:p>
            <a:pPr marL="342900" indent="-342900">
              <a:buFont typeface="+mj-lt"/>
              <a:buAutoNum type="arabicPeriod"/>
            </a:pPr>
            <a:endParaRPr lang="en-US" sz="2400" dirty="0" smtClean="0">
              <a:latin typeface="Century Gothic"/>
              <a:cs typeface="Century Gothic"/>
            </a:endParaRPr>
          </a:p>
          <a:p>
            <a:pPr marL="342900" indent="-342900">
              <a:buFont typeface="+mj-lt"/>
              <a:buAutoNum type="arabicPeriod"/>
            </a:pPr>
            <a:r>
              <a:rPr lang="en-US" sz="2400" dirty="0" smtClean="0">
                <a:latin typeface="Century Gothic"/>
                <a:cs typeface="Century Gothic"/>
              </a:rPr>
              <a:t>Say why you care about the future of your role as</a:t>
            </a:r>
            <a:r>
              <a:rPr lang="en-US" sz="2400" dirty="0" smtClean="0">
                <a:latin typeface="Century Gothic"/>
                <a:cs typeface="Century Gothic"/>
              </a:rPr>
              <a:t> a School Psychologist…</a:t>
            </a:r>
          </a:p>
          <a:p>
            <a:pPr marL="342900" indent="-342900">
              <a:buFont typeface="+mj-lt"/>
              <a:buAutoNum type="arabicPeriod"/>
            </a:pPr>
            <a:endParaRPr lang="en-US" b="0" dirty="0">
              <a:latin typeface="Century Gothic"/>
              <a:cs typeface="Century Gothic"/>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nvSpPr>
        <p:spPr bwMode="auto">
          <a:xfrm>
            <a:off x="598589" y="1139064"/>
            <a:ext cx="7952957" cy="898277"/>
          </a:xfrm>
          <a:prstGeom prst="rect">
            <a:avLst/>
          </a:prstGeom>
          <a:noFill/>
          <a:ln w="9525">
            <a:noFill/>
            <a:miter lim="800000"/>
            <a:headEnd/>
            <a:tailEnd/>
          </a:ln>
        </p:spPr>
        <p:txBody>
          <a:bodyPr lIns="80165" tIns="40083" rIns="80165" bIns="40083" anchor="ctr">
            <a:prstTxWarp prst="textNoShape">
              <a:avLst/>
            </a:prstTxWarp>
          </a:bodyPr>
          <a:lstStyle/>
          <a:p>
            <a:pPr algn="ctr"/>
            <a:r>
              <a:rPr lang="en-US" sz="3900" dirty="0" smtClean="0">
                <a:solidFill>
                  <a:srgbClr val="000000"/>
                </a:solidFill>
                <a:latin typeface="Century Gothic"/>
                <a:cs typeface="Century Gothic"/>
              </a:rPr>
              <a:t>What is Appreciative Inquiry?</a:t>
            </a:r>
            <a:endParaRPr lang="en-US" sz="3900" dirty="0">
              <a:solidFill>
                <a:srgbClr val="000000"/>
              </a:solidFill>
              <a:latin typeface="Century Gothic"/>
              <a:cs typeface="Century Gothic"/>
            </a:endParaRPr>
          </a:p>
        </p:txBody>
      </p:sp>
      <p:sp>
        <p:nvSpPr>
          <p:cNvPr id="13315" name="Rectangle 3"/>
          <p:cNvSpPr>
            <a:spLocks noChangeArrowheads="1"/>
          </p:cNvSpPr>
          <p:nvPr/>
        </p:nvSpPr>
        <p:spPr bwMode="auto">
          <a:xfrm>
            <a:off x="533400" y="2382833"/>
            <a:ext cx="7981478" cy="741367"/>
          </a:xfrm>
          <a:prstGeom prst="rect">
            <a:avLst/>
          </a:prstGeom>
          <a:noFill/>
          <a:ln w="9525">
            <a:noFill/>
            <a:miter lim="800000"/>
            <a:headEnd/>
            <a:tailEnd/>
          </a:ln>
        </p:spPr>
        <p:txBody>
          <a:bodyPr lIns="80165" tIns="40083" rIns="80165" bIns="40083">
            <a:prstTxWarp prst="textNoShape">
              <a:avLst/>
            </a:prstTxWarp>
          </a:bodyPr>
          <a:lstStyle/>
          <a:p>
            <a:pPr marL="457200" indent="-457200">
              <a:buFont typeface="Arial"/>
              <a:buChar char="•"/>
            </a:pPr>
            <a:r>
              <a:rPr lang="en-US" sz="2500" i="1" dirty="0">
                <a:solidFill>
                  <a:srgbClr val="000000"/>
                </a:solidFill>
                <a:latin typeface="Century Gothic"/>
                <a:cs typeface="Century Gothic"/>
              </a:rPr>
              <a:t>“The co-operative search for the best in people, their </a:t>
            </a:r>
            <a:r>
              <a:rPr lang="en-US" sz="2500" i="1" dirty="0" err="1">
                <a:solidFill>
                  <a:srgbClr val="000000"/>
                </a:solidFill>
                <a:latin typeface="Century Gothic"/>
                <a:cs typeface="Century Gothic"/>
              </a:rPr>
              <a:t>organisations</a:t>
            </a:r>
            <a:r>
              <a:rPr lang="en-US" sz="2500" i="1" dirty="0">
                <a:solidFill>
                  <a:srgbClr val="000000"/>
                </a:solidFill>
                <a:latin typeface="Century Gothic"/>
                <a:cs typeface="Century Gothic"/>
              </a:rPr>
              <a:t>, and the world around them</a:t>
            </a:r>
            <a:r>
              <a:rPr lang="en-US" sz="2500" i="1" dirty="0" smtClean="0">
                <a:solidFill>
                  <a:srgbClr val="000000"/>
                </a:solidFill>
                <a:latin typeface="Century Gothic"/>
                <a:cs typeface="Century Gothic"/>
              </a:rPr>
              <a:t>”</a:t>
            </a:r>
          </a:p>
          <a:p>
            <a:pPr marL="457200" indent="-457200">
              <a:buFont typeface="Arial"/>
              <a:buChar char="•"/>
            </a:pPr>
            <a:endParaRPr lang="en-US" sz="2500" i="1" dirty="0" smtClean="0">
              <a:solidFill>
                <a:srgbClr val="000000"/>
              </a:solidFill>
              <a:latin typeface="Century Gothic"/>
              <a:cs typeface="Century Gothic"/>
            </a:endParaRPr>
          </a:p>
          <a:p>
            <a:pPr marL="457200" indent="-457200">
              <a:buFont typeface="Arial"/>
              <a:buChar char="•"/>
            </a:pPr>
            <a:r>
              <a:rPr lang="en-US" sz="2500" i="1" dirty="0">
                <a:solidFill>
                  <a:srgbClr val="000000"/>
                </a:solidFill>
                <a:latin typeface="Century Gothic"/>
                <a:cs typeface="Century Gothic"/>
              </a:rPr>
              <a:t>“The systematic discovery of what gives a system life</a:t>
            </a:r>
            <a:r>
              <a:rPr lang="en-US" sz="2500" i="1" dirty="0" smtClean="0">
                <a:solidFill>
                  <a:srgbClr val="000000"/>
                </a:solidFill>
                <a:latin typeface="Century Gothic"/>
                <a:cs typeface="Century Gothic"/>
              </a:rPr>
              <a:t>”</a:t>
            </a:r>
          </a:p>
          <a:p>
            <a:pPr marL="457200" indent="-457200">
              <a:buFont typeface="Arial"/>
              <a:buChar char="•"/>
            </a:pPr>
            <a:endParaRPr lang="en-US" sz="2500" i="1" dirty="0" smtClean="0">
              <a:solidFill>
                <a:srgbClr val="000000"/>
              </a:solidFill>
              <a:latin typeface="Century Gothic"/>
              <a:cs typeface="Century Gothic"/>
            </a:endParaRPr>
          </a:p>
          <a:p>
            <a:pPr marL="457200" indent="-457200">
              <a:buFont typeface="Arial"/>
              <a:buChar char="•"/>
            </a:pPr>
            <a:r>
              <a:rPr lang="en-US" sz="2500" i="1" dirty="0">
                <a:solidFill>
                  <a:srgbClr val="000000"/>
                </a:solidFill>
                <a:latin typeface="Century Gothic"/>
                <a:cs typeface="Century Gothic"/>
              </a:rPr>
              <a:t>“Involves the art and practice of asking questions that strengthen a system’s capacity to heighten positive potential”</a:t>
            </a:r>
            <a:endParaRPr lang="en-US" sz="2800" i="1" dirty="0">
              <a:solidFill>
                <a:srgbClr val="000000"/>
              </a:solidFill>
              <a:latin typeface="Century Gothic"/>
              <a:cs typeface="Century Gothic"/>
            </a:endParaRPr>
          </a:p>
          <a:p>
            <a:endParaRPr lang="en-US" sz="2800" dirty="0">
              <a:solidFill>
                <a:srgbClr val="000000"/>
              </a:solidFill>
              <a:latin typeface="Century Gothic"/>
              <a:cs typeface="Century Gothic"/>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radition">
      <a:dk1>
        <a:srgbClr val="FFFFFF"/>
      </a:dk1>
      <a:lt1>
        <a:srgbClr val="000000"/>
      </a:lt1>
      <a:dk2>
        <a:srgbClr val="D28E11"/>
      </a:dk2>
      <a:lt2>
        <a:srgbClr val="F2E2AB"/>
      </a:lt2>
      <a:accent1>
        <a:srgbClr val="6B4A0B"/>
      </a:accent1>
      <a:accent2>
        <a:srgbClr val="790A14"/>
      </a:accent2>
      <a:accent3>
        <a:srgbClr val="908342"/>
      </a:accent3>
      <a:accent4>
        <a:srgbClr val="423E5C"/>
      </a:accent4>
      <a:accent5>
        <a:srgbClr val="641345"/>
      </a:accent5>
      <a:accent6>
        <a:srgbClr val="748A2F"/>
      </a:accent6>
      <a:hlink>
        <a:srgbClr val="DD7E0E"/>
      </a:hlink>
      <a:folHlink>
        <a:srgbClr val="7F6F6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4751</TotalTime>
  <Words>2698</Words>
  <Application>Microsoft Macintosh PowerPoint</Application>
  <PresentationFormat>On-screen Show (4:3)</PresentationFormat>
  <Paragraphs>377</Paragraphs>
  <Slides>72</Slides>
  <Notes>43</Notes>
  <HiddenSlides>0</HiddenSlides>
  <MMClips>6</MMClips>
  <ScaleCrop>false</ScaleCrop>
  <HeadingPairs>
    <vt:vector size="4" baseType="variant">
      <vt:variant>
        <vt:lpstr>Design Template</vt:lpstr>
      </vt:variant>
      <vt:variant>
        <vt:i4>1</vt:i4>
      </vt:variant>
      <vt:variant>
        <vt:lpstr>Slide Titles</vt:lpstr>
      </vt:variant>
      <vt:variant>
        <vt:i4>72</vt:i4>
      </vt:variant>
    </vt:vector>
  </HeadingPairs>
  <TitlesOfParts>
    <vt:vector size="73" baseType="lpstr">
      <vt:lpstr>Office Theme</vt:lpstr>
      <vt:lpstr>Positive Psychology @ School</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Review  of Positive Psychology</vt:lpstr>
      <vt:lpstr>Slide 21</vt:lpstr>
      <vt:lpstr>Strengths Assessment</vt:lpstr>
      <vt:lpstr>Character Strengths</vt:lpstr>
      <vt:lpstr>The Virtues (Peterson &amp; Seligman, 2004)</vt:lpstr>
      <vt:lpstr>Character Strengths</vt:lpstr>
      <vt:lpstr>Criteria for  signature strengths:</vt:lpstr>
      <vt:lpstr>Strengths Research</vt:lpstr>
      <vt:lpstr>Strengths Research</vt:lpstr>
      <vt:lpstr>Deliberate Cultivation</vt:lpstr>
      <vt:lpstr>Slide 30</vt:lpstr>
      <vt:lpstr>Strengths@Work</vt:lpstr>
      <vt:lpstr>Strengths@Work</vt:lpstr>
      <vt:lpstr>Strengths@Work</vt:lpstr>
      <vt:lpstr>Strengths@Work</vt:lpstr>
      <vt:lpstr>Realise2</vt:lpstr>
      <vt:lpstr>Interesting….</vt:lpstr>
      <vt:lpstr>More evidence…</vt:lpstr>
      <vt:lpstr>Strengthspotting Exercise!</vt:lpstr>
      <vt:lpstr>Slide 39</vt:lpstr>
      <vt:lpstr>Review of Evidence-Based Coaching?</vt:lpstr>
      <vt:lpstr>Review of Evidence-Based Coaching?</vt:lpstr>
      <vt:lpstr>In essence - </vt:lpstr>
      <vt:lpstr>Coaching Comparisons</vt:lpstr>
      <vt:lpstr>Slide 44</vt:lpstr>
      <vt:lpstr>Slide 45</vt:lpstr>
      <vt:lpstr>Slide 46</vt:lpstr>
      <vt:lpstr>The Coaching Mindset</vt:lpstr>
      <vt:lpstr>The Coaching Conversation</vt:lpstr>
      <vt:lpstr>Slide 49</vt:lpstr>
      <vt:lpstr>Take a moment…</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Best Possible SP…</vt:lpstr>
      <vt:lpstr>Beyond Today Homework Tasks…</vt:lpstr>
      <vt:lpstr>Beyond Today Homework Tasks…</vt:lpstr>
      <vt:lpstr>Questions?  Key Learnings? </vt:lpstr>
      <vt:lpstr>Slide 70</vt:lpstr>
      <vt:lpstr>Slide 71</vt:lpstr>
      <vt:lpstr>Thank You &amp; see you soon!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Positive Psychology &amp; Strength-Based Coaching</dc:title>
  <dc:creator>Suzy  Green</dc:creator>
  <cp:lastModifiedBy>Suzy Green</cp:lastModifiedBy>
  <cp:revision>223</cp:revision>
  <cp:lastPrinted>2011-07-12T20:53:48Z</cp:lastPrinted>
  <dcterms:created xsi:type="dcterms:W3CDTF">2011-09-28T10:01:29Z</dcterms:created>
  <dcterms:modified xsi:type="dcterms:W3CDTF">2011-09-28T22:41:33Z</dcterms:modified>
</cp:coreProperties>
</file>